
<file path=[Content_Types].xml><?xml version="1.0" encoding="utf-8"?>
<Types xmlns="http://schemas.openxmlformats.org/package/2006/content-types">
  <Default Extension="fntdata" ContentType="application/x-fontdata"/>
  <Default Extension="jpeg" ContentType="image/jpeg"/>
  <Default Extension="mp3" ContentType="audio/m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18288000" cy="10287000"/>
  <p:notesSz cx="6858000" cy="9144000"/>
  <p:embeddedFontLst>
    <p:embeddedFont>
      <p:font typeface="Calibri" panose="020F0502020204030204" pitchFamily="34" charset="0"/>
      <p:regular r:id="rId15"/>
      <p:bold r:id="rId16"/>
      <p:italic r:id="rId17"/>
      <p:boldItalic r:id="rId18"/>
    </p:embeddedFont>
    <p:embeddedFont>
      <p:font typeface="Canva Sans" panose="020B0604020202020204" charset="0"/>
      <p:regular r:id="rId19"/>
    </p:embeddedFont>
    <p:embeddedFont>
      <p:font typeface="Canva Sans Bold" panose="020B0604020202020204" charset="0"/>
      <p:regular r:id="rId20"/>
    </p:embeddedFont>
    <p:embeddedFont>
      <p:font typeface="Inter" panose="020B0604020202020204" charset="0"/>
      <p:regular r:id="rId21"/>
    </p:embeddedFont>
    <p:embeddedFont>
      <p:font typeface="Russo One" panose="020B0604020202020204" charset="0"/>
      <p:regular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7" d="100"/>
          <a:sy n="57" d="100"/>
        </p:scale>
        <p:origin x="744" y="9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font" Target="fonts/font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4ED496D-7360-4BC8-84AD-7A99F459E7E2}" type="datetimeFigureOut">
              <a:rPr lang="en-US" smtClean="0"/>
              <a:t>12/16/2022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370C737-0207-49E8-96AB-431E67E266BA}" type="slidenum">
              <a:rPr lang="en-US" smtClean="0"/>
              <a:t>‹#›</a:t>
            </a:fld>
            <a:endParaRPr lang="en-US"/>
          </a:p>
        </p:txBody>
      </p:sp>
    </p:spTree>
    <p:extLst>
      <p:ext uri="{BB962C8B-B14F-4D97-AF65-F5344CB8AC3E}">
        <p14:creationId xmlns:p14="http://schemas.microsoft.com/office/powerpoint/2010/main" val="21286537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15000"/>
              </a:lnSpc>
              <a:spcBef>
                <a:spcPts val="0"/>
              </a:spcBef>
              <a:spcAft>
                <a:spcPts val="10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Opening slide - abstract</a:t>
            </a:r>
          </a:p>
          <a:p>
            <a:pPr marL="342900" marR="0" lvl="0" indent="-342900">
              <a:lnSpc>
                <a:spcPct val="115000"/>
              </a:lnSpc>
              <a:spcBef>
                <a:spcPts val="0"/>
              </a:spcBef>
              <a:spcAft>
                <a:spcPts val="0"/>
              </a:spcAft>
              <a:buFont typeface="+mj-lt"/>
              <a:buAutoNum type="arabicPeriod"/>
            </a:pPr>
            <a:r>
              <a:rPr lang="en-US" sz="1800" dirty="0">
                <a:effectLst/>
                <a:latin typeface="Calibri" panose="020F0502020204030204" pitchFamily="34" charset="0"/>
                <a:ea typeface="Calibri" panose="020F0502020204030204" pitchFamily="34" charset="0"/>
                <a:cs typeface="Times New Roman" panose="02020603050405020304" pitchFamily="18" charset="0"/>
              </a:rPr>
              <a:t>As many of you may instantly recognize, the theme playing in the background is Star Trek.  My father introduced me to science fiction through Star Trek when I was a young boy.  The theme music meant it was time to get comfortable on the couch and settle in for the latest episode.</a:t>
            </a:r>
          </a:p>
          <a:p>
            <a:pPr marL="342900" marR="0" lvl="0" indent="-342900">
              <a:lnSpc>
                <a:spcPct val="115000"/>
              </a:lnSpc>
              <a:spcBef>
                <a:spcPts val="0"/>
              </a:spcBef>
              <a:spcAft>
                <a:spcPts val="1000"/>
              </a:spcAft>
              <a:buFont typeface="+mj-lt"/>
              <a:buAutoNum type="arabicPeriod"/>
            </a:pPr>
            <a:r>
              <a:rPr lang="en-US" sz="1800" dirty="0">
                <a:effectLst/>
                <a:latin typeface="Calibri" panose="020F0502020204030204" pitchFamily="34" charset="0"/>
                <a:ea typeface="Calibri" panose="020F0502020204030204" pitchFamily="34" charset="0"/>
                <a:cs typeface="Times New Roman" panose="02020603050405020304" pitchFamily="18" charset="0"/>
              </a:rPr>
              <a:t>I was amazed at the technical possibilities it created.  Communicators, tricorders, and replicators promised the potential of a new age for humanity.  I was not sure at the time if I expected to be living at the dawn of the realization of those advancements. But I am and can’t wait to see what comes next with internet 3.0.</a:t>
            </a:r>
          </a:p>
          <a:p>
            <a:endParaRPr lang="en-US" dirty="0"/>
          </a:p>
        </p:txBody>
      </p:sp>
      <p:sp>
        <p:nvSpPr>
          <p:cNvPr id="4" name="Slide Number Placeholder 3"/>
          <p:cNvSpPr>
            <a:spLocks noGrp="1"/>
          </p:cNvSpPr>
          <p:nvPr>
            <p:ph type="sldNum" sz="quarter" idx="5"/>
          </p:nvPr>
        </p:nvSpPr>
        <p:spPr/>
        <p:txBody>
          <a:bodyPr/>
          <a:lstStyle/>
          <a:p>
            <a:fld id="{0370C737-0207-49E8-96AB-431E67E266BA}" type="slidenum">
              <a:rPr lang="en-US" smtClean="0"/>
              <a:t>1</a:t>
            </a:fld>
            <a:endParaRPr lang="en-US"/>
          </a:p>
        </p:txBody>
      </p:sp>
    </p:spTree>
    <p:extLst>
      <p:ext uri="{BB962C8B-B14F-4D97-AF65-F5344CB8AC3E}">
        <p14:creationId xmlns:p14="http://schemas.microsoft.com/office/powerpoint/2010/main" val="4930601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a:lnSpc>
                <a:spcPct val="115000"/>
              </a:lnSpc>
              <a:spcBef>
                <a:spcPts val="0"/>
              </a:spcBef>
              <a:spcAft>
                <a:spcPts val="10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Slide 10 – Ethical Concerns</a:t>
            </a:r>
          </a:p>
          <a:p>
            <a:pPr marL="342900" marR="0" lvl="0" indent="-342900">
              <a:lnSpc>
                <a:spcPct val="115000"/>
              </a:lnSpc>
              <a:spcBef>
                <a:spcPts val="0"/>
              </a:spcBef>
              <a:spcAft>
                <a:spcPts val="0"/>
              </a:spcAft>
              <a:buFont typeface="+mj-lt"/>
              <a:buAutoNum type="arabicPeriod"/>
            </a:pPr>
            <a:r>
              <a:rPr lang="en-US" sz="1800" dirty="0">
                <a:effectLst/>
                <a:latin typeface="Calibri" panose="020F0502020204030204" pitchFamily="34" charset="0"/>
                <a:ea typeface="Calibri" panose="020F0502020204030204" pitchFamily="34" charset="0"/>
                <a:cs typeface="Times New Roman" panose="02020603050405020304" pitchFamily="18" charset="0"/>
              </a:rPr>
              <a:t>Ethical concerns for data on the internet of everything are mainly about privacy and how the data should be used.  Some of these concerns stem from employers monitoring and tracking employee activity, possibly during non-business hours.  Studies have shown that this type of activity can cause demoralization of the workforce and potential health-related issues for employees. Still, due to potential productivity increases, more devices are being built to surveil employee behavior.</a:t>
            </a:r>
          </a:p>
          <a:p>
            <a:pPr marL="342900" marR="0" lvl="0" indent="-342900">
              <a:lnSpc>
                <a:spcPct val="115000"/>
              </a:lnSpc>
              <a:spcBef>
                <a:spcPts val="0"/>
              </a:spcBef>
              <a:spcAft>
                <a:spcPts val="1000"/>
              </a:spcAft>
              <a:buFont typeface="+mj-lt"/>
              <a:buAutoNum type="arabicPeriod"/>
            </a:pPr>
            <a:r>
              <a:rPr lang="en-US" sz="1800" dirty="0">
                <a:effectLst/>
                <a:latin typeface="Calibri" panose="020F0502020204030204" pitchFamily="34" charset="0"/>
                <a:ea typeface="Calibri" panose="020F0502020204030204" pitchFamily="34" charset="0"/>
                <a:cs typeface="Times New Roman" panose="02020603050405020304" pitchFamily="18" charset="0"/>
              </a:rPr>
              <a:t>However, as more information is gathered and analyzed, these concerns will need to be addressed and new privacy policies created for how data can be used on the internet of everything. </a:t>
            </a:r>
          </a:p>
          <a:p>
            <a:endParaRPr lang="en-US" dirty="0"/>
          </a:p>
        </p:txBody>
      </p:sp>
      <p:sp>
        <p:nvSpPr>
          <p:cNvPr id="4" name="Slide Number Placeholder 3"/>
          <p:cNvSpPr>
            <a:spLocks noGrp="1"/>
          </p:cNvSpPr>
          <p:nvPr>
            <p:ph type="sldNum" sz="quarter" idx="5"/>
          </p:nvPr>
        </p:nvSpPr>
        <p:spPr/>
        <p:txBody>
          <a:bodyPr/>
          <a:lstStyle/>
          <a:p>
            <a:fld id="{0370C737-0207-49E8-96AB-431E67E266BA}" type="slidenum">
              <a:rPr lang="en-US" smtClean="0"/>
              <a:t>10</a:t>
            </a:fld>
            <a:endParaRPr lang="en-US"/>
          </a:p>
        </p:txBody>
      </p:sp>
    </p:spTree>
    <p:extLst>
      <p:ext uri="{BB962C8B-B14F-4D97-AF65-F5344CB8AC3E}">
        <p14:creationId xmlns:p14="http://schemas.microsoft.com/office/powerpoint/2010/main" val="37420728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15000"/>
              </a:lnSpc>
              <a:spcBef>
                <a:spcPts val="0"/>
              </a:spcBef>
              <a:spcAft>
                <a:spcPts val="1000"/>
              </a:spcAft>
            </a:pPr>
            <a:r>
              <a:rPr lang="en-US" sz="1100" dirty="0">
                <a:effectLst/>
                <a:latin typeface="Calibri" panose="020F0502020204030204" pitchFamily="34" charset="0"/>
                <a:ea typeface="Calibri" panose="020F0502020204030204" pitchFamily="34" charset="0"/>
                <a:cs typeface="Times New Roman" panose="02020603050405020304" pitchFamily="18" charset="0"/>
              </a:rPr>
              <a:t>Slide 11 – Conclusion</a:t>
            </a:r>
          </a:p>
          <a:p>
            <a:pPr marL="342900" marR="0" lvl="0" indent="-342900">
              <a:lnSpc>
                <a:spcPct val="115000"/>
              </a:lnSpc>
              <a:spcBef>
                <a:spcPts val="0"/>
              </a:spcBef>
              <a:spcAft>
                <a:spcPts val="0"/>
              </a:spcAft>
              <a:buFont typeface="+mj-lt"/>
              <a:buAutoNum type="arabicPeriod"/>
            </a:pPr>
            <a:r>
              <a:rPr lang="en-US" sz="1100" dirty="0">
                <a:effectLst/>
                <a:latin typeface="Calibri" panose="020F0502020204030204" pitchFamily="34" charset="0"/>
                <a:ea typeface="Calibri" panose="020F0502020204030204" pitchFamily="34" charset="0"/>
                <a:cs typeface="Times New Roman" panose="02020603050405020304" pitchFamily="18" charset="0"/>
              </a:rPr>
              <a:t>As we wrap up our talk keep in mind these points</a:t>
            </a:r>
          </a:p>
          <a:p>
            <a:pPr marL="742950" marR="0" lvl="1" indent="-285750">
              <a:lnSpc>
                <a:spcPct val="115000"/>
              </a:lnSpc>
              <a:spcBef>
                <a:spcPts val="0"/>
              </a:spcBef>
              <a:spcAft>
                <a:spcPts val="0"/>
              </a:spcAft>
              <a:buFont typeface="+mj-lt"/>
              <a:buAutoNum type="alphaLcPeriod"/>
            </a:pPr>
            <a:r>
              <a:rPr lang="en-US" sz="1100" dirty="0">
                <a:effectLst/>
                <a:latin typeface="Calibri" panose="020F0502020204030204" pitchFamily="34" charset="0"/>
                <a:ea typeface="Calibri" panose="020F0502020204030204" pitchFamily="34" charset="0"/>
                <a:cs typeface="Times New Roman" panose="02020603050405020304" pitchFamily="18" charset="0"/>
              </a:rPr>
              <a:t>The internet of everything is built on top of the internet of things</a:t>
            </a:r>
          </a:p>
          <a:p>
            <a:pPr marL="742950" marR="0" lvl="1" indent="-285750">
              <a:lnSpc>
                <a:spcPct val="115000"/>
              </a:lnSpc>
              <a:spcBef>
                <a:spcPts val="0"/>
              </a:spcBef>
              <a:spcAft>
                <a:spcPts val="0"/>
              </a:spcAft>
              <a:buFont typeface="+mj-lt"/>
              <a:buAutoNum type="alphaLcPeriod"/>
            </a:pPr>
            <a:r>
              <a:rPr lang="en-US" sz="1100" dirty="0">
                <a:effectLst/>
                <a:latin typeface="Calibri" panose="020F0502020204030204" pitchFamily="34" charset="0"/>
                <a:ea typeface="Calibri" panose="020F0502020204030204" pitchFamily="34" charset="0"/>
                <a:cs typeface="Times New Roman" panose="02020603050405020304" pitchFamily="18" charset="0"/>
              </a:rPr>
              <a:t>The internet of everything is being adopted, and new networks and advancements are being built to support this change</a:t>
            </a:r>
          </a:p>
          <a:p>
            <a:pPr marL="742950" marR="0" lvl="1" indent="-285750">
              <a:lnSpc>
                <a:spcPct val="115000"/>
              </a:lnSpc>
              <a:spcBef>
                <a:spcPts val="0"/>
              </a:spcBef>
              <a:spcAft>
                <a:spcPts val="0"/>
              </a:spcAft>
              <a:buFont typeface="+mj-lt"/>
              <a:buAutoNum type="alphaLcPeriod"/>
            </a:pPr>
            <a:r>
              <a:rPr lang="en-US" sz="1100" dirty="0">
                <a:effectLst/>
                <a:latin typeface="Calibri" panose="020F0502020204030204" pitchFamily="34" charset="0"/>
                <a:ea typeface="Calibri" panose="020F0502020204030204" pitchFamily="34" charset="0"/>
                <a:cs typeface="Times New Roman" panose="02020603050405020304" pitchFamily="18" charset="0"/>
              </a:rPr>
              <a:t>Security flaws may be inherent in some devices, and decentralization may present additional risk</a:t>
            </a:r>
          </a:p>
          <a:p>
            <a:pPr marL="742950" marR="0" lvl="1" indent="-285750">
              <a:lnSpc>
                <a:spcPct val="115000"/>
              </a:lnSpc>
              <a:spcBef>
                <a:spcPts val="0"/>
              </a:spcBef>
              <a:spcAft>
                <a:spcPts val="0"/>
              </a:spcAft>
              <a:buFont typeface="+mj-lt"/>
              <a:buAutoNum type="alphaLcPeriod"/>
            </a:pPr>
            <a:r>
              <a:rPr lang="en-US" sz="1100" dirty="0">
                <a:effectLst/>
                <a:latin typeface="Calibri" panose="020F0502020204030204" pitchFamily="34" charset="0"/>
                <a:ea typeface="Calibri" panose="020F0502020204030204" pitchFamily="34" charset="0"/>
                <a:cs typeface="Times New Roman" panose="02020603050405020304" pitchFamily="18" charset="0"/>
              </a:rPr>
              <a:t>Finally, ethical concerns about privacy need to be addressed.</a:t>
            </a:r>
          </a:p>
          <a:p>
            <a:pPr marL="342900" marR="0" lvl="0" indent="-342900">
              <a:lnSpc>
                <a:spcPct val="115000"/>
              </a:lnSpc>
              <a:spcBef>
                <a:spcPts val="0"/>
              </a:spcBef>
              <a:spcAft>
                <a:spcPts val="1000"/>
              </a:spcAft>
              <a:buFont typeface="+mj-lt"/>
              <a:buAutoNum type="arabicPeriod"/>
            </a:pPr>
            <a:r>
              <a:rPr lang="en-US" sz="1100" dirty="0">
                <a:effectLst/>
                <a:latin typeface="Calibri" panose="020F0502020204030204" pitchFamily="34" charset="0"/>
                <a:ea typeface="Calibri" panose="020F0502020204030204" pitchFamily="34" charset="0"/>
                <a:cs typeface="Calibri" panose="020F0502020204030204" pitchFamily="34" charset="0"/>
              </a:rPr>
              <a:t>Like the stories of the science fiction shows and movies my father and I watched together, the world is becoming smaller and interconnected through the innovations driven by the IoE.  As more of those technologies become a reality, more will be dreamt of and shared across this internet iteration, driving even more understanding and connection for the next.  It is exciting to imagine where we are headed next.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0370C737-0207-49E8-96AB-431E67E266BA}" type="slidenum">
              <a:rPr lang="en-US" smtClean="0"/>
              <a:t>11</a:t>
            </a:fld>
            <a:endParaRPr lang="en-US"/>
          </a:p>
        </p:txBody>
      </p:sp>
    </p:spTree>
    <p:extLst>
      <p:ext uri="{BB962C8B-B14F-4D97-AF65-F5344CB8AC3E}">
        <p14:creationId xmlns:p14="http://schemas.microsoft.com/office/powerpoint/2010/main" val="34901718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15000"/>
              </a:lnSpc>
              <a:spcBef>
                <a:spcPts val="0"/>
              </a:spcBef>
              <a:spcAft>
                <a:spcPts val="10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Slide 2 - introduction</a:t>
            </a:r>
          </a:p>
          <a:p>
            <a:pPr marL="342900" marR="0" lvl="0" indent="-342900">
              <a:lnSpc>
                <a:spcPct val="115000"/>
              </a:lnSpc>
              <a:spcBef>
                <a:spcPts val="0"/>
              </a:spcBef>
              <a:spcAft>
                <a:spcPts val="0"/>
              </a:spcAft>
              <a:buFont typeface="+mj-lt"/>
              <a:buAutoNum type="arabicPeriod"/>
            </a:pPr>
            <a:r>
              <a:rPr lang="en-US" sz="1800" dirty="0">
                <a:effectLst/>
                <a:latin typeface="Calibri" panose="020F0502020204030204" pitchFamily="34" charset="0"/>
                <a:ea typeface="Calibri" panose="020F0502020204030204" pitchFamily="34" charset="0"/>
                <a:cs typeface="Times New Roman" panose="02020603050405020304" pitchFamily="18" charset="0"/>
              </a:rPr>
              <a:t>In my previous life as an electrician, the greatest advancement I witnessed was the battery-powered tools.  These tools freed tradesmen from being tethered to extension cords all day but were a far cry from the technology at work around us every day.  So given a chance to explore these new fields, I decided to take a closer look at The Internet of Everything.</a:t>
            </a:r>
          </a:p>
          <a:p>
            <a:pPr marL="342900" marR="0" lvl="0" indent="-342900">
              <a:lnSpc>
                <a:spcPct val="115000"/>
              </a:lnSpc>
              <a:spcBef>
                <a:spcPts val="0"/>
              </a:spcBef>
              <a:spcAft>
                <a:spcPts val="1000"/>
              </a:spcAft>
              <a:buFont typeface="+mj-lt"/>
              <a:buAutoNum type="arabicPeriod"/>
            </a:pPr>
            <a:r>
              <a:rPr lang="en-US" sz="1800" dirty="0">
                <a:effectLst/>
                <a:latin typeface="Calibri" panose="020F0502020204030204" pitchFamily="34" charset="0"/>
                <a:ea typeface="Calibri" panose="020F0502020204030204" pitchFamily="34" charset="0"/>
                <a:cs typeface="Times New Roman" panose="02020603050405020304" pitchFamily="18" charset="0"/>
              </a:rPr>
              <a:t>The Internet of Everything connects the internet of things to the user, changing the human experience through processes that create relevant connections.  Together we will explore the internet of everything by reviewing the internet of things against the internet of everything and briefly reviewing its acceptance, growth, and trends.  Then we will discuss security and ethical concerns that users should be aware of.  Through this, we will understand where we are headed and why the internet of everything is important.</a:t>
            </a:r>
          </a:p>
          <a:p>
            <a:endParaRPr lang="en-US" dirty="0"/>
          </a:p>
        </p:txBody>
      </p:sp>
      <p:sp>
        <p:nvSpPr>
          <p:cNvPr id="4" name="Slide Number Placeholder 3"/>
          <p:cNvSpPr>
            <a:spLocks noGrp="1"/>
          </p:cNvSpPr>
          <p:nvPr>
            <p:ph type="sldNum" sz="quarter" idx="5"/>
          </p:nvPr>
        </p:nvSpPr>
        <p:spPr/>
        <p:txBody>
          <a:bodyPr/>
          <a:lstStyle/>
          <a:p>
            <a:fld id="{0370C737-0207-49E8-96AB-431E67E266BA}" type="slidenum">
              <a:rPr lang="en-US" smtClean="0"/>
              <a:t>2</a:t>
            </a:fld>
            <a:endParaRPr lang="en-US"/>
          </a:p>
        </p:txBody>
      </p:sp>
    </p:spTree>
    <p:extLst>
      <p:ext uri="{BB962C8B-B14F-4D97-AF65-F5344CB8AC3E}">
        <p14:creationId xmlns:p14="http://schemas.microsoft.com/office/powerpoint/2010/main" val="26251005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a:lnSpc>
                <a:spcPct val="115000"/>
              </a:lnSpc>
              <a:spcBef>
                <a:spcPts val="0"/>
              </a:spcBef>
              <a:spcAft>
                <a:spcPts val="10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Slide 3 - The internet of things</a:t>
            </a:r>
          </a:p>
          <a:p>
            <a:pPr marL="342900" marR="0" lvl="0" indent="-342900">
              <a:lnSpc>
                <a:spcPct val="115000"/>
              </a:lnSpc>
              <a:spcBef>
                <a:spcPts val="0"/>
              </a:spcBef>
              <a:spcAft>
                <a:spcPts val="0"/>
              </a:spcAft>
              <a:buFont typeface="+mj-lt"/>
              <a:buAutoNum type="arabicPeriod"/>
            </a:pPr>
            <a:r>
              <a:rPr lang="en-US" sz="1800" dirty="0">
                <a:effectLst/>
                <a:latin typeface="Calibri" panose="020F0502020204030204" pitchFamily="34" charset="0"/>
                <a:ea typeface="Calibri" panose="020F0502020204030204" pitchFamily="34" charset="0"/>
                <a:cs typeface="Times New Roman" panose="02020603050405020304" pitchFamily="18" charset="0"/>
              </a:rPr>
              <a:t>Let’s start by reviewing what the internet of things is.  The definition of the internet of things is the interconnection of devices or objects through the internet.  Essentially any object connected to the internet is part of this.  These objects then collect and produce data that is shared across the internet for other objects to use.  </a:t>
            </a:r>
          </a:p>
          <a:p>
            <a:pPr marL="342900" marR="0" lvl="0" indent="-342900">
              <a:lnSpc>
                <a:spcPct val="115000"/>
              </a:lnSpc>
              <a:spcBef>
                <a:spcPts val="0"/>
              </a:spcBef>
              <a:spcAft>
                <a:spcPts val="1000"/>
              </a:spcAft>
              <a:buFont typeface="+mj-lt"/>
              <a:buAutoNum type="arabicPeriod"/>
            </a:pPr>
            <a:r>
              <a:rPr lang="en-US" sz="1800" dirty="0">
                <a:effectLst/>
                <a:latin typeface="Calibri" panose="020F0502020204030204" pitchFamily="34" charset="0"/>
                <a:ea typeface="Calibri" panose="020F0502020204030204" pitchFamily="34" charset="0"/>
                <a:cs typeface="Times New Roman" panose="02020603050405020304" pitchFamily="18" charset="0"/>
              </a:rPr>
              <a:t>These objects include vehicle remote start systems, smart plugs and switches, sensors for conveyor belts, and even alarm or security systems.  Remember, any object that can connect to the internet is part of the Internet of things.</a:t>
            </a:r>
          </a:p>
          <a:p>
            <a:endParaRPr lang="en-US" dirty="0"/>
          </a:p>
        </p:txBody>
      </p:sp>
      <p:sp>
        <p:nvSpPr>
          <p:cNvPr id="4" name="Slide Number Placeholder 3"/>
          <p:cNvSpPr>
            <a:spLocks noGrp="1"/>
          </p:cNvSpPr>
          <p:nvPr>
            <p:ph type="sldNum" sz="quarter" idx="5"/>
          </p:nvPr>
        </p:nvSpPr>
        <p:spPr/>
        <p:txBody>
          <a:bodyPr/>
          <a:lstStyle/>
          <a:p>
            <a:fld id="{0370C737-0207-49E8-96AB-431E67E266BA}" type="slidenum">
              <a:rPr lang="en-US" smtClean="0"/>
              <a:t>3</a:t>
            </a:fld>
            <a:endParaRPr lang="en-US"/>
          </a:p>
        </p:txBody>
      </p:sp>
    </p:spTree>
    <p:extLst>
      <p:ext uri="{BB962C8B-B14F-4D97-AF65-F5344CB8AC3E}">
        <p14:creationId xmlns:p14="http://schemas.microsoft.com/office/powerpoint/2010/main" val="40916975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a:lnSpc>
                <a:spcPct val="115000"/>
              </a:lnSpc>
              <a:spcBef>
                <a:spcPts val="0"/>
              </a:spcBef>
              <a:spcAft>
                <a:spcPts val="10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Slide 4 – Cont.</a:t>
            </a:r>
          </a:p>
          <a:p>
            <a:pPr marL="342900" marR="0" lvl="0" indent="-342900">
              <a:lnSpc>
                <a:spcPct val="115000"/>
              </a:lnSpc>
              <a:spcBef>
                <a:spcPts val="0"/>
              </a:spcBef>
              <a:spcAft>
                <a:spcPts val="0"/>
              </a:spcAft>
              <a:buFont typeface="+mj-lt"/>
              <a:buAutoNum type="arabicPeriod"/>
            </a:pPr>
            <a:r>
              <a:rPr lang="en-US" sz="1800" dirty="0">
                <a:effectLst/>
                <a:latin typeface="Calibri" panose="020F0502020204030204" pitchFamily="34" charset="0"/>
                <a:ea typeface="Calibri" panose="020F0502020204030204" pitchFamily="34" charset="0"/>
                <a:cs typeface="Times New Roman" panose="02020603050405020304" pitchFamily="18" charset="0"/>
              </a:rPr>
              <a:t>This also means that systems developed for artificial intelligence and machine learning are part of the internet of things because they are connected to the internet and can transmit data from object to object.  </a:t>
            </a:r>
          </a:p>
          <a:p>
            <a:pPr marL="342900" marR="0" lvl="0" indent="-342900">
              <a:lnSpc>
                <a:spcPct val="115000"/>
              </a:lnSpc>
              <a:spcBef>
                <a:spcPts val="0"/>
              </a:spcBef>
              <a:spcAft>
                <a:spcPts val="1000"/>
              </a:spcAft>
              <a:buFont typeface="+mj-lt"/>
              <a:buAutoNum type="arabicPeriod"/>
            </a:pPr>
            <a:r>
              <a:rPr lang="en-US" sz="1800" dirty="0">
                <a:effectLst/>
                <a:latin typeface="Calibri" panose="020F0502020204030204" pitchFamily="34" charset="0"/>
                <a:ea typeface="Calibri" panose="020F0502020204030204" pitchFamily="34" charset="0"/>
                <a:cs typeface="Times New Roman" panose="02020603050405020304" pitchFamily="18" charset="0"/>
              </a:rPr>
              <a:t>The internet of things is expected to include over 64 billion devices and objects by 2026, and will assist in business planning, resource management, and improving job safety.</a:t>
            </a:r>
          </a:p>
          <a:p>
            <a:endParaRPr lang="en-US" dirty="0"/>
          </a:p>
        </p:txBody>
      </p:sp>
      <p:sp>
        <p:nvSpPr>
          <p:cNvPr id="4" name="Slide Number Placeholder 3"/>
          <p:cNvSpPr>
            <a:spLocks noGrp="1"/>
          </p:cNvSpPr>
          <p:nvPr>
            <p:ph type="sldNum" sz="quarter" idx="5"/>
          </p:nvPr>
        </p:nvSpPr>
        <p:spPr/>
        <p:txBody>
          <a:bodyPr/>
          <a:lstStyle/>
          <a:p>
            <a:fld id="{0370C737-0207-49E8-96AB-431E67E266BA}" type="slidenum">
              <a:rPr lang="en-US" smtClean="0"/>
              <a:t>4</a:t>
            </a:fld>
            <a:endParaRPr lang="en-US"/>
          </a:p>
        </p:txBody>
      </p:sp>
    </p:spTree>
    <p:extLst>
      <p:ext uri="{BB962C8B-B14F-4D97-AF65-F5344CB8AC3E}">
        <p14:creationId xmlns:p14="http://schemas.microsoft.com/office/powerpoint/2010/main" val="36323605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a:lnSpc>
                <a:spcPct val="115000"/>
              </a:lnSpc>
              <a:spcBef>
                <a:spcPts val="0"/>
              </a:spcBef>
              <a:spcAft>
                <a:spcPts val="10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Slide 5 – The internet of everything</a:t>
            </a:r>
          </a:p>
          <a:p>
            <a:pPr marL="342900" marR="0" lvl="0" indent="-342900">
              <a:lnSpc>
                <a:spcPct val="115000"/>
              </a:lnSpc>
              <a:spcBef>
                <a:spcPts val="0"/>
              </a:spcBef>
              <a:spcAft>
                <a:spcPts val="0"/>
              </a:spcAft>
              <a:buFont typeface="+mj-lt"/>
              <a:buAutoNum type="arabicPeriod"/>
            </a:pPr>
            <a:r>
              <a:rPr lang="en-US" sz="1800" dirty="0">
                <a:effectLst/>
                <a:latin typeface="Calibri" panose="020F0502020204030204" pitchFamily="34" charset="0"/>
                <a:ea typeface="Calibri" panose="020F0502020204030204" pitchFamily="34" charset="0"/>
                <a:cs typeface="Times New Roman" panose="02020603050405020304" pitchFamily="18" charset="0"/>
              </a:rPr>
              <a:t>Next, let’s look at the Internet of everything.  The internet of everything combines the Internet of things with the human perspective to consider the interaction of the 2.  In other words, it was first important to understand the internet of things because the internet of everything is built on top of it.</a:t>
            </a:r>
          </a:p>
          <a:p>
            <a:pPr marL="342900" marR="0" lvl="0" indent="-342900">
              <a:lnSpc>
                <a:spcPct val="115000"/>
              </a:lnSpc>
              <a:spcBef>
                <a:spcPts val="0"/>
              </a:spcBef>
              <a:spcAft>
                <a:spcPts val="1000"/>
              </a:spcAft>
              <a:buFont typeface="+mj-lt"/>
              <a:buAutoNum type="arabicPeriod"/>
            </a:pPr>
            <a:r>
              <a:rPr lang="en-US" sz="1800" dirty="0">
                <a:effectLst/>
                <a:latin typeface="Calibri" panose="020F0502020204030204" pitchFamily="34" charset="0"/>
                <a:ea typeface="Calibri" panose="020F0502020204030204" pitchFamily="34" charset="0"/>
                <a:cs typeface="Times New Roman" panose="02020603050405020304" pitchFamily="18" charset="0"/>
              </a:rPr>
              <a:t>This is best explained by exploring the structure of the internet of everything through the four pillars that create its structure of it.  These pillars are People, things, data, and processes.  Through this pillar structure, the internet 3.0 has a solid foundation by which we experience the internet of everything.</a:t>
            </a:r>
          </a:p>
          <a:p>
            <a:endParaRPr lang="en-US" dirty="0"/>
          </a:p>
        </p:txBody>
      </p:sp>
      <p:sp>
        <p:nvSpPr>
          <p:cNvPr id="4" name="Slide Number Placeholder 3"/>
          <p:cNvSpPr>
            <a:spLocks noGrp="1"/>
          </p:cNvSpPr>
          <p:nvPr>
            <p:ph type="sldNum" sz="quarter" idx="5"/>
          </p:nvPr>
        </p:nvSpPr>
        <p:spPr/>
        <p:txBody>
          <a:bodyPr/>
          <a:lstStyle/>
          <a:p>
            <a:fld id="{0370C737-0207-49E8-96AB-431E67E266BA}" type="slidenum">
              <a:rPr lang="en-US" smtClean="0"/>
              <a:t>5</a:t>
            </a:fld>
            <a:endParaRPr lang="en-US"/>
          </a:p>
        </p:txBody>
      </p:sp>
    </p:spTree>
    <p:extLst>
      <p:ext uri="{BB962C8B-B14F-4D97-AF65-F5344CB8AC3E}">
        <p14:creationId xmlns:p14="http://schemas.microsoft.com/office/powerpoint/2010/main" val="3282828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a:lnSpc>
                <a:spcPct val="115000"/>
              </a:lnSpc>
              <a:spcBef>
                <a:spcPts val="0"/>
              </a:spcBef>
              <a:spcAft>
                <a:spcPts val="10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Slide 6 – Pillars 1 &amp; 2</a:t>
            </a:r>
          </a:p>
          <a:p>
            <a:pPr marL="342900" marR="0" lvl="0" indent="-342900">
              <a:lnSpc>
                <a:spcPct val="115000"/>
              </a:lnSpc>
              <a:spcBef>
                <a:spcPts val="0"/>
              </a:spcBef>
              <a:spcAft>
                <a:spcPts val="0"/>
              </a:spcAft>
              <a:buFont typeface="+mj-lt"/>
              <a:buAutoNum type="arabicPeriod"/>
            </a:pPr>
            <a:r>
              <a:rPr lang="en-US" sz="1800" dirty="0">
                <a:effectLst/>
                <a:latin typeface="Calibri" panose="020F0502020204030204" pitchFamily="34" charset="0"/>
                <a:ea typeface="Calibri" panose="020F0502020204030204" pitchFamily="34" charset="0"/>
                <a:cs typeface="Times New Roman" panose="02020603050405020304" pitchFamily="18" charset="0"/>
              </a:rPr>
              <a:t>Looking at the first two pillars, people and things, provides the who and where of the internet of everything.  This is the basis for how the internet of everything acquires and focuses its goal on providing a user experience.</a:t>
            </a:r>
          </a:p>
          <a:p>
            <a:pPr marL="342900" marR="0" lvl="0" indent="-342900">
              <a:lnSpc>
                <a:spcPct val="115000"/>
              </a:lnSpc>
              <a:spcBef>
                <a:spcPts val="0"/>
              </a:spcBef>
              <a:spcAft>
                <a:spcPts val="0"/>
              </a:spcAft>
              <a:buFont typeface="+mj-lt"/>
              <a:buAutoNum type="arabicPeriod"/>
            </a:pPr>
            <a:r>
              <a:rPr lang="en-US" sz="1800" dirty="0">
                <a:effectLst/>
                <a:latin typeface="Calibri" panose="020F0502020204030204" pitchFamily="34" charset="0"/>
                <a:ea typeface="Calibri" panose="020F0502020204030204" pitchFamily="34" charset="0"/>
                <a:cs typeface="Times New Roman" panose="02020603050405020304" pitchFamily="18" charset="0"/>
              </a:rPr>
              <a:t>People – this identifies how the user engages in the internet of everything and to what extent that engagement is expected.  For instance, if a user has a smartwatch, the uses engage with the watch, and the extent of engagement is limited to the applications provided by the watch</a:t>
            </a:r>
          </a:p>
          <a:p>
            <a:pPr marL="342900" marR="0" lvl="0" indent="-342900">
              <a:lnSpc>
                <a:spcPct val="115000"/>
              </a:lnSpc>
              <a:spcBef>
                <a:spcPts val="0"/>
              </a:spcBef>
              <a:spcAft>
                <a:spcPts val="1000"/>
              </a:spcAft>
              <a:buFont typeface="+mj-lt"/>
              <a:buAutoNum type="arabicPeriod"/>
            </a:pPr>
            <a:r>
              <a:rPr lang="en-US" sz="1800" dirty="0">
                <a:effectLst/>
                <a:latin typeface="Calibri" panose="020F0502020204030204" pitchFamily="34" charset="0"/>
                <a:ea typeface="Calibri" panose="020F0502020204030204" pitchFamily="34" charset="0"/>
                <a:cs typeface="Times New Roman" panose="02020603050405020304" pitchFamily="18" charset="0"/>
              </a:rPr>
              <a:t>Things – as previously mentioned, these are the objects connected to the internet.  They provide the actual user experience and provide insight into how the user expects to use the internet of everything.  Back to our watch example, the user experience is defined by the watch’s capabilities, and the expectations are the applications the user downloaded to the watch.</a:t>
            </a:r>
          </a:p>
          <a:p>
            <a:endParaRPr lang="en-US" dirty="0"/>
          </a:p>
        </p:txBody>
      </p:sp>
      <p:sp>
        <p:nvSpPr>
          <p:cNvPr id="4" name="Slide Number Placeholder 3"/>
          <p:cNvSpPr>
            <a:spLocks noGrp="1"/>
          </p:cNvSpPr>
          <p:nvPr>
            <p:ph type="sldNum" sz="quarter" idx="5"/>
          </p:nvPr>
        </p:nvSpPr>
        <p:spPr/>
        <p:txBody>
          <a:bodyPr/>
          <a:lstStyle/>
          <a:p>
            <a:fld id="{0370C737-0207-49E8-96AB-431E67E266BA}" type="slidenum">
              <a:rPr lang="en-US" smtClean="0"/>
              <a:t>6</a:t>
            </a:fld>
            <a:endParaRPr lang="en-US"/>
          </a:p>
        </p:txBody>
      </p:sp>
    </p:spTree>
    <p:extLst>
      <p:ext uri="{BB962C8B-B14F-4D97-AF65-F5344CB8AC3E}">
        <p14:creationId xmlns:p14="http://schemas.microsoft.com/office/powerpoint/2010/main" val="28991649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a:lnSpc>
                <a:spcPct val="115000"/>
              </a:lnSpc>
              <a:spcBef>
                <a:spcPts val="0"/>
              </a:spcBef>
              <a:spcAft>
                <a:spcPts val="10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Slide 7 – Pillars 3 &amp; 4</a:t>
            </a:r>
          </a:p>
          <a:p>
            <a:pPr marL="342900" marR="0" lvl="0" indent="-342900">
              <a:lnSpc>
                <a:spcPct val="115000"/>
              </a:lnSpc>
              <a:spcBef>
                <a:spcPts val="0"/>
              </a:spcBef>
              <a:spcAft>
                <a:spcPts val="0"/>
              </a:spcAft>
              <a:buFont typeface="+mj-lt"/>
              <a:buAutoNum type="arabicPeriod"/>
            </a:pPr>
            <a:r>
              <a:rPr lang="en-US" sz="1800" dirty="0">
                <a:effectLst/>
                <a:latin typeface="Calibri" panose="020F0502020204030204" pitchFamily="34" charset="0"/>
                <a:ea typeface="Calibri" panose="020F0502020204030204" pitchFamily="34" charset="0"/>
                <a:cs typeface="Times New Roman" panose="02020603050405020304" pitchFamily="18" charset="0"/>
              </a:rPr>
              <a:t>The next two pillars, data and processes, define the what and how of the internet of everything.  This is the collection and use of information that is gathered from the first two pillars.</a:t>
            </a:r>
          </a:p>
          <a:p>
            <a:pPr marL="342900" marR="0" lvl="0" indent="-342900">
              <a:lnSpc>
                <a:spcPct val="115000"/>
              </a:lnSpc>
              <a:spcBef>
                <a:spcPts val="0"/>
              </a:spcBef>
              <a:spcAft>
                <a:spcPts val="0"/>
              </a:spcAft>
              <a:buFont typeface="+mj-lt"/>
              <a:buAutoNum type="arabicPeriod"/>
            </a:pPr>
            <a:r>
              <a:rPr lang="en-US" sz="1800" dirty="0">
                <a:effectLst/>
                <a:latin typeface="Calibri" panose="020F0502020204030204" pitchFamily="34" charset="0"/>
                <a:ea typeface="Calibri" panose="020F0502020204030204" pitchFamily="34" charset="0"/>
                <a:cs typeface="Times New Roman" panose="02020603050405020304" pitchFamily="18" charset="0"/>
              </a:rPr>
              <a:t>Data is the gathering of user-provided information or device-acquired information.  This is often raw and unprocessed and may be unusable in its original form.  Using our smartwatch example, consider the information provided by the user when signing up for an application and the data allowed to be collected by accepting the user agreement that the application collects through the device operation.</a:t>
            </a:r>
          </a:p>
          <a:p>
            <a:pPr marL="342900" marR="0" lvl="0" indent="-342900">
              <a:lnSpc>
                <a:spcPct val="115000"/>
              </a:lnSpc>
              <a:spcBef>
                <a:spcPts val="0"/>
              </a:spcBef>
              <a:spcAft>
                <a:spcPts val="1000"/>
              </a:spcAft>
              <a:buFont typeface="+mj-lt"/>
              <a:buAutoNum type="arabicPeriod"/>
            </a:pPr>
            <a:r>
              <a:rPr lang="en-US" sz="1800" dirty="0">
                <a:effectLst/>
                <a:latin typeface="Calibri" panose="020F0502020204030204" pitchFamily="34" charset="0"/>
                <a:ea typeface="Calibri" panose="020F0502020204030204" pitchFamily="34" charset="0"/>
                <a:cs typeface="Times New Roman" panose="02020603050405020304" pitchFamily="18" charset="0"/>
              </a:rPr>
              <a:t>Process is the next step.  Advanced AI systems and machine learning processes then analyze all the data collected with consideration of user expectations.  This provides the user with the desired information, such as an exercise application on a smartphone supplying the user with their target heart rate to lose a desired amount of calories during an activity.  </a:t>
            </a:r>
          </a:p>
          <a:p>
            <a:endParaRPr lang="en-US" dirty="0"/>
          </a:p>
        </p:txBody>
      </p:sp>
      <p:sp>
        <p:nvSpPr>
          <p:cNvPr id="4" name="Slide Number Placeholder 3"/>
          <p:cNvSpPr>
            <a:spLocks noGrp="1"/>
          </p:cNvSpPr>
          <p:nvPr>
            <p:ph type="sldNum" sz="quarter" idx="5"/>
          </p:nvPr>
        </p:nvSpPr>
        <p:spPr/>
        <p:txBody>
          <a:bodyPr/>
          <a:lstStyle/>
          <a:p>
            <a:fld id="{0370C737-0207-49E8-96AB-431E67E266BA}" type="slidenum">
              <a:rPr lang="en-US" smtClean="0"/>
              <a:t>7</a:t>
            </a:fld>
            <a:endParaRPr lang="en-US"/>
          </a:p>
        </p:txBody>
      </p:sp>
    </p:spTree>
    <p:extLst>
      <p:ext uri="{BB962C8B-B14F-4D97-AF65-F5344CB8AC3E}">
        <p14:creationId xmlns:p14="http://schemas.microsoft.com/office/powerpoint/2010/main" val="30009080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a:lnSpc>
                <a:spcPct val="115000"/>
              </a:lnSpc>
              <a:spcBef>
                <a:spcPts val="0"/>
              </a:spcBef>
              <a:spcAft>
                <a:spcPts val="10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Slide 8 – Acceptance, growth, trends </a:t>
            </a:r>
          </a:p>
          <a:p>
            <a:pPr marL="342900" marR="0" lvl="0" indent="-342900">
              <a:lnSpc>
                <a:spcPct val="115000"/>
              </a:lnSpc>
              <a:spcBef>
                <a:spcPts val="0"/>
              </a:spcBef>
              <a:spcAft>
                <a:spcPts val="0"/>
              </a:spcAft>
              <a:buFont typeface="+mj-lt"/>
              <a:buAutoNum type="arabicPeriod"/>
            </a:pPr>
            <a:r>
              <a:rPr lang="en-US" sz="1800" dirty="0">
                <a:effectLst/>
                <a:latin typeface="Calibri" panose="020F0502020204030204" pitchFamily="34" charset="0"/>
                <a:ea typeface="Calibri" panose="020F0502020204030204" pitchFamily="34" charset="0"/>
                <a:cs typeface="Times New Roman" panose="02020603050405020304" pitchFamily="18" charset="0"/>
              </a:rPr>
              <a:t>However, due to concerns over network availability and storage of data, acceptance is limited until better networks are deployed and larger and smarter facilities are provided to handle the this emerging market.</a:t>
            </a:r>
          </a:p>
          <a:p>
            <a:pPr marL="342900" marR="0" lvl="0" indent="-342900">
              <a:lnSpc>
                <a:spcPct val="115000"/>
              </a:lnSpc>
              <a:spcBef>
                <a:spcPts val="0"/>
              </a:spcBef>
              <a:spcAft>
                <a:spcPts val="0"/>
              </a:spcAft>
              <a:buFont typeface="+mj-lt"/>
              <a:buAutoNum type="arabicPeriod"/>
            </a:pPr>
            <a:r>
              <a:rPr lang="en-US" sz="1800" dirty="0">
                <a:effectLst/>
                <a:latin typeface="Calibri" panose="020F0502020204030204" pitchFamily="34" charset="0"/>
                <a:ea typeface="Calibri" panose="020F0502020204030204" pitchFamily="34" charset="0"/>
                <a:cs typeface="Times New Roman" panose="02020603050405020304" pitchFamily="18" charset="0"/>
              </a:rPr>
              <a:t>This is driving the trend to support the growth of 5G networks and prevent bottlenecks for data collection.</a:t>
            </a:r>
          </a:p>
          <a:p>
            <a:pPr marL="342900" marR="0" lvl="0" indent="-342900">
              <a:lnSpc>
                <a:spcPct val="115000"/>
              </a:lnSpc>
              <a:spcBef>
                <a:spcPts val="0"/>
              </a:spcBef>
              <a:spcAft>
                <a:spcPts val="0"/>
              </a:spcAft>
              <a:buFont typeface="+mj-lt"/>
              <a:buAutoNum type="arabicPeriod"/>
            </a:pPr>
            <a:r>
              <a:rPr lang="en-US" sz="1800" dirty="0">
                <a:effectLst/>
                <a:latin typeface="Calibri" panose="020F0502020204030204" pitchFamily="34" charset="0"/>
                <a:ea typeface="Calibri" panose="020F0502020204030204" pitchFamily="34" charset="0"/>
                <a:cs typeface="Times New Roman" panose="02020603050405020304" pitchFamily="18" charset="0"/>
              </a:rPr>
              <a:t>It’s, also, expanding the capabilities of AI and machine learning to develop methods of determining what information to store and how it should be stored.</a:t>
            </a:r>
          </a:p>
          <a:p>
            <a:pPr marL="342900" marR="0" lvl="0" indent="-342900">
              <a:lnSpc>
                <a:spcPct val="115000"/>
              </a:lnSpc>
              <a:spcBef>
                <a:spcPts val="0"/>
              </a:spcBef>
              <a:spcAft>
                <a:spcPts val="1000"/>
              </a:spcAft>
              <a:buFont typeface="+mj-lt"/>
              <a:buAutoNum type="arabicPeriod"/>
            </a:pPr>
            <a:r>
              <a:rPr lang="en-US" sz="1800" dirty="0">
                <a:effectLst/>
                <a:latin typeface="Calibri" panose="020F0502020204030204" pitchFamily="34" charset="0"/>
                <a:ea typeface="Calibri" panose="020F0502020204030204" pitchFamily="34" charset="0"/>
                <a:cs typeface="Times New Roman" panose="02020603050405020304" pitchFamily="18" charset="0"/>
              </a:rPr>
              <a:t>But this market is expected to add 35 trillion dollars to the marketplace by 2040 due to industrial and manufacturing acceptance and new device development.</a:t>
            </a:r>
          </a:p>
          <a:p>
            <a:endParaRPr lang="en-US" dirty="0"/>
          </a:p>
        </p:txBody>
      </p:sp>
      <p:sp>
        <p:nvSpPr>
          <p:cNvPr id="4" name="Slide Number Placeholder 3"/>
          <p:cNvSpPr>
            <a:spLocks noGrp="1"/>
          </p:cNvSpPr>
          <p:nvPr>
            <p:ph type="sldNum" sz="quarter" idx="5"/>
          </p:nvPr>
        </p:nvSpPr>
        <p:spPr/>
        <p:txBody>
          <a:bodyPr/>
          <a:lstStyle/>
          <a:p>
            <a:fld id="{0370C737-0207-49E8-96AB-431E67E266BA}" type="slidenum">
              <a:rPr lang="en-US" smtClean="0"/>
              <a:t>8</a:t>
            </a:fld>
            <a:endParaRPr lang="en-US"/>
          </a:p>
        </p:txBody>
      </p:sp>
    </p:spTree>
    <p:extLst>
      <p:ext uri="{BB962C8B-B14F-4D97-AF65-F5344CB8AC3E}">
        <p14:creationId xmlns:p14="http://schemas.microsoft.com/office/powerpoint/2010/main" val="42909128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a:lnSpc>
                <a:spcPct val="115000"/>
              </a:lnSpc>
              <a:spcBef>
                <a:spcPts val="0"/>
              </a:spcBef>
              <a:spcAft>
                <a:spcPts val="10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Slide 9 - Security Concerns </a:t>
            </a:r>
          </a:p>
          <a:p>
            <a:pPr marL="342900" marR="0" lvl="0" indent="-342900">
              <a:lnSpc>
                <a:spcPct val="115000"/>
              </a:lnSpc>
              <a:spcBef>
                <a:spcPts val="0"/>
              </a:spcBef>
              <a:spcAft>
                <a:spcPts val="0"/>
              </a:spcAft>
              <a:buFont typeface="+mj-lt"/>
              <a:buAutoNum type="arabicPeriod"/>
            </a:pPr>
            <a:r>
              <a:rPr lang="en-US" sz="1800" dirty="0">
                <a:effectLst/>
                <a:latin typeface="Calibri" panose="020F0502020204030204" pitchFamily="34" charset="0"/>
                <a:ea typeface="Calibri" panose="020F0502020204030204" pitchFamily="34" charset="0"/>
                <a:cs typeface="Times New Roman" panose="02020603050405020304" pitchFamily="18" charset="0"/>
              </a:rPr>
              <a:t>Security is essential to the internet of everything.  But small devices prevent protections from being built in, and decentralization of data allows for vulnerabilities, such as breaches and illegal dissemination of information.  Additionally, is a concern about data ownership.  Although regulations, like GDRP, require consent for data usage, concern still exists with anonymous data and whether measures are required to keep it secure.</a:t>
            </a:r>
          </a:p>
          <a:p>
            <a:pPr marL="342900" marR="0" lvl="0" indent="-342900">
              <a:lnSpc>
                <a:spcPct val="115000"/>
              </a:lnSpc>
              <a:spcBef>
                <a:spcPts val="0"/>
              </a:spcBef>
              <a:spcAft>
                <a:spcPts val="1000"/>
              </a:spcAft>
              <a:buFont typeface="+mj-lt"/>
              <a:buAutoNum type="arabicPeriod"/>
            </a:pPr>
            <a:r>
              <a:rPr lang="en-US" sz="1800" dirty="0">
                <a:effectLst/>
                <a:latin typeface="Calibri" panose="020F0502020204030204" pitchFamily="34" charset="0"/>
                <a:ea typeface="Calibri" panose="020F0502020204030204" pitchFamily="34" charset="0"/>
                <a:cs typeface="Times New Roman" panose="02020603050405020304" pitchFamily="18" charset="0"/>
              </a:rPr>
              <a:t>But as newer networks and intelligent warehouses are being built, these concerns are being discussed, and advancements in better security are being developed alongside the growth of the internet of everything. </a:t>
            </a:r>
          </a:p>
          <a:p>
            <a:endParaRPr lang="en-US" dirty="0"/>
          </a:p>
        </p:txBody>
      </p:sp>
      <p:sp>
        <p:nvSpPr>
          <p:cNvPr id="4" name="Slide Number Placeholder 3"/>
          <p:cNvSpPr>
            <a:spLocks noGrp="1"/>
          </p:cNvSpPr>
          <p:nvPr>
            <p:ph type="sldNum" sz="quarter" idx="5"/>
          </p:nvPr>
        </p:nvSpPr>
        <p:spPr/>
        <p:txBody>
          <a:bodyPr/>
          <a:lstStyle/>
          <a:p>
            <a:fld id="{0370C737-0207-49E8-96AB-431E67E266BA}" type="slidenum">
              <a:rPr lang="en-US" smtClean="0"/>
              <a:t>9</a:t>
            </a:fld>
            <a:endParaRPr lang="en-US"/>
          </a:p>
        </p:txBody>
      </p:sp>
    </p:spTree>
    <p:extLst>
      <p:ext uri="{BB962C8B-B14F-4D97-AF65-F5344CB8AC3E}">
        <p14:creationId xmlns:p14="http://schemas.microsoft.com/office/powerpoint/2010/main" val="13206036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12/16/2022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12/16/2022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12/16/2022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12/16/2022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12/16/2022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2.png"/><Relationship Id="rId5" Type="http://schemas.openxmlformats.org/officeDocument/2006/relationships/image" Target="../media/image1.jpe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slideLayout" Target="../slideLayouts/slideLayout7.xml"/><Relationship Id="rId7" Type="http://schemas.openxmlformats.org/officeDocument/2006/relationships/image" Target="../media/image5.svg"/><Relationship Id="rId2" Type="http://schemas.openxmlformats.org/officeDocument/2006/relationships/audio" Target="../media/media10.mp3"/><Relationship Id="rId1" Type="http://schemas.microsoft.com/office/2007/relationships/media" Target="../media/media10.mp3"/><Relationship Id="rId6" Type="http://schemas.openxmlformats.org/officeDocument/2006/relationships/image" Target="../media/image4.png"/><Relationship Id="rId5" Type="http://schemas.openxmlformats.org/officeDocument/2006/relationships/image" Target="../media/image8.jpeg"/><Relationship Id="rId10" Type="http://schemas.openxmlformats.org/officeDocument/2006/relationships/image" Target="../media/image2.png"/><Relationship Id="rId4" Type="http://schemas.openxmlformats.org/officeDocument/2006/relationships/notesSlide" Target="../notesSlides/notesSlide10.xml"/><Relationship Id="rId9" Type="http://schemas.openxmlformats.org/officeDocument/2006/relationships/image" Target="../media/image25.svg"/></Relationships>
</file>

<file path=ppt/slides/_rels/slide1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7.xml"/><Relationship Id="rId7" Type="http://schemas.openxmlformats.org/officeDocument/2006/relationships/image" Target="../media/image27.svg"/><Relationship Id="rId2" Type="http://schemas.openxmlformats.org/officeDocument/2006/relationships/audio" Target="../media/media11.mp3"/><Relationship Id="rId1" Type="http://schemas.microsoft.com/office/2007/relationships/media" Target="../media/media11.mp3"/><Relationship Id="rId6" Type="http://schemas.openxmlformats.org/officeDocument/2006/relationships/image" Target="../media/image26.png"/><Relationship Id="rId5" Type="http://schemas.openxmlformats.org/officeDocument/2006/relationships/image" Target="../media/image3.jpe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7.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slideLayout" Target="../slideLayouts/slideLayout7.xml"/><Relationship Id="rId7" Type="http://schemas.openxmlformats.org/officeDocument/2006/relationships/image" Target="../media/image5.svg"/><Relationship Id="rId2" Type="http://schemas.openxmlformats.org/officeDocument/2006/relationships/audio" Target="../media/media2.mp3"/><Relationship Id="rId1" Type="http://schemas.microsoft.com/office/2007/relationships/media" Target="../media/media2.mp3"/><Relationship Id="rId6" Type="http://schemas.openxmlformats.org/officeDocument/2006/relationships/image" Target="../media/image4.png"/><Relationship Id="rId5" Type="http://schemas.openxmlformats.org/officeDocument/2006/relationships/image" Target="../media/image3.jpeg"/><Relationship Id="rId10" Type="http://schemas.openxmlformats.org/officeDocument/2006/relationships/image" Target="../media/image2.png"/><Relationship Id="rId4" Type="http://schemas.openxmlformats.org/officeDocument/2006/relationships/notesSlide" Target="../notesSlides/notesSlide2.xml"/><Relationship Id="rId9" Type="http://schemas.openxmlformats.org/officeDocument/2006/relationships/image" Target="../media/image7.svg"/></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slideLayout" Target="../slideLayouts/slideLayout7.xml"/><Relationship Id="rId7" Type="http://schemas.openxmlformats.org/officeDocument/2006/relationships/image" Target="../media/image5.svg"/><Relationship Id="rId2" Type="http://schemas.openxmlformats.org/officeDocument/2006/relationships/audio" Target="../media/media3.mp3"/><Relationship Id="rId1" Type="http://schemas.microsoft.com/office/2007/relationships/media" Target="../media/media3.mp3"/><Relationship Id="rId6" Type="http://schemas.openxmlformats.org/officeDocument/2006/relationships/image" Target="../media/image4.png"/><Relationship Id="rId5" Type="http://schemas.openxmlformats.org/officeDocument/2006/relationships/image" Target="../media/image8.jpeg"/><Relationship Id="rId10" Type="http://schemas.openxmlformats.org/officeDocument/2006/relationships/image" Target="../media/image2.png"/><Relationship Id="rId4" Type="http://schemas.openxmlformats.org/officeDocument/2006/relationships/notesSlide" Target="../notesSlides/notesSlide3.xml"/><Relationship Id="rId9" Type="http://schemas.openxmlformats.org/officeDocument/2006/relationships/image" Target="../media/image10.svg"/></Relationships>
</file>

<file path=ppt/slides/_rels/slide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slideLayout" Target="../slideLayouts/slideLayout7.xml"/><Relationship Id="rId7" Type="http://schemas.openxmlformats.org/officeDocument/2006/relationships/image" Target="../media/image5.svg"/><Relationship Id="rId2" Type="http://schemas.openxmlformats.org/officeDocument/2006/relationships/audio" Target="../media/media4.mp3"/><Relationship Id="rId1" Type="http://schemas.microsoft.com/office/2007/relationships/media" Target="../media/media4.mp3"/><Relationship Id="rId6" Type="http://schemas.openxmlformats.org/officeDocument/2006/relationships/image" Target="../media/image4.png"/><Relationship Id="rId5" Type="http://schemas.openxmlformats.org/officeDocument/2006/relationships/image" Target="../media/image8.jpeg"/><Relationship Id="rId4" Type="http://schemas.openxmlformats.org/officeDocument/2006/relationships/notesSlide" Target="../notesSlides/notesSlide4.xml"/><Relationship Id="rId9" Type="http://schemas.openxmlformats.org/officeDocument/2006/relationships/image" Target="../media/image2.png"/></Relationships>
</file>

<file path=ppt/slides/_rels/slide5.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slideLayout" Target="../slideLayouts/slideLayout7.xml"/><Relationship Id="rId7" Type="http://schemas.openxmlformats.org/officeDocument/2006/relationships/image" Target="../media/image14.svg"/><Relationship Id="rId12" Type="http://schemas.openxmlformats.org/officeDocument/2006/relationships/image" Target="../media/image2.png"/><Relationship Id="rId2" Type="http://schemas.openxmlformats.org/officeDocument/2006/relationships/audio" Target="../media/media5.mp3"/><Relationship Id="rId1" Type="http://schemas.microsoft.com/office/2007/relationships/media" Target="../media/media5.mp3"/><Relationship Id="rId6" Type="http://schemas.openxmlformats.org/officeDocument/2006/relationships/image" Target="../media/image13.png"/><Relationship Id="rId11" Type="http://schemas.openxmlformats.org/officeDocument/2006/relationships/image" Target="../media/image5.svg"/><Relationship Id="rId5" Type="http://schemas.openxmlformats.org/officeDocument/2006/relationships/image" Target="../media/image12.jpeg"/><Relationship Id="rId10" Type="http://schemas.openxmlformats.org/officeDocument/2006/relationships/image" Target="../media/image4.png"/><Relationship Id="rId4" Type="http://schemas.openxmlformats.org/officeDocument/2006/relationships/notesSlide" Target="../notesSlides/notesSlide5.xml"/><Relationship Id="rId9" Type="http://schemas.openxmlformats.org/officeDocument/2006/relationships/image" Target="../media/image16.svg"/></Relationships>
</file>

<file path=ppt/slides/_rels/slide6.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7.xml"/><Relationship Id="rId7" Type="http://schemas.openxmlformats.org/officeDocument/2006/relationships/image" Target="../media/image18.svg"/><Relationship Id="rId2" Type="http://schemas.openxmlformats.org/officeDocument/2006/relationships/audio" Target="../media/media6.mp3"/><Relationship Id="rId1" Type="http://schemas.microsoft.com/office/2007/relationships/media" Target="../media/media6.mp3"/><Relationship Id="rId6" Type="http://schemas.openxmlformats.org/officeDocument/2006/relationships/image" Target="../media/image17.png"/><Relationship Id="rId5" Type="http://schemas.openxmlformats.org/officeDocument/2006/relationships/image" Target="../media/image12.jpe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7.xml"/><Relationship Id="rId7" Type="http://schemas.openxmlformats.org/officeDocument/2006/relationships/image" Target="../media/image18.svg"/><Relationship Id="rId2" Type="http://schemas.openxmlformats.org/officeDocument/2006/relationships/audio" Target="../media/media7.mp3"/><Relationship Id="rId1" Type="http://schemas.microsoft.com/office/2007/relationships/media" Target="../media/media7.mp3"/><Relationship Id="rId6" Type="http://schemas.openxmlformats.org/officeDocument/2006/relationships/image" Target="../media/image17.png"/><Relationship Id="rId5" Type="http://schemas.openxmlformats.org/officeDocument/2006/relationships/image" Target="../media/image12.jpe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slideLayout" Target="../slideLayouts/slideLayout7.xml"/><Relationship Id="rId7" Type="http://schemas.openxmlformats.org/officeDocument/2006/relationships/image" Target="../media/image5.svg"/><Relationship Id="rId2" Type="http://schemas.openxmlformats.org/officeDocument/2006/relationships/audio" Target="../media/media8.mp3"/><Relationship Id="rId1" Type="http://schemas.microsoft.com/office/2007/relationships/media" Target="../media/media8.mp3"/><Relationship Id="rId6" Type="http://schemas.openxmlformats.org/officeDocument/2006/relationships/image" Target="../media/image4.png"/><Relationship Id="rId5" Type="http://schemas.openxmlformats.org/officeDocument/2006/relationships/image" Target="../media/image19.jpeg"/><Relationship Id="rId10" Type="http://schemas.openxmlformats.org/officeDocument/2006/relationships/image" Target="../media/image2.png"/><Relationship Id="rId4" Type="http://schemas.openxmlformats.org/officeDocument/2006/relationships/notesSlide" Target="../notesSlides/notesSlide8.xml"/><Relationship Id="rId9" Type="http://schemas.openxmlformats.org/officeDocument/2006/relationships/image" Target="../media/image21.svg"/></Relationships>
</file>

<file path=ppt/slides/_rels/slide9.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slideLayout" Target="../slideLayouts/slideLayout7.xml"/><Relationship Id="rId7" Type="http://schemas.openxmlformats.org/officeDocument/2006/relationships/image" Target="../media/image5.svg"/><Relationship Id="rId2" Type="http://schemas.openxmlformats.org/officeDocument/2006/relationships/audio" Target="../media/media9.mp3"/><Relationship Id="rId1" Type="http://schemas.microsoft.com/office/2007/relationships/media" Target="../media/media9.mp3"/><Relationship Id="rId6" Type="http://schemas.openxmlformats.org/officeDocument/2006/relationships/image" Target="../media/image4.png"/><Relationship Id="rId5" Type="http://schemas.openxmlformats.org/officeDocument/2006/relationships/image" Target="../media/image3.jpeg"/><Relationship Id="rId10" Type="http://schemas.openxmlformats.org/officeDocument/2006/relationships/image" Target="../media/image2.png"/><Relationship Id="rId4" Type="http://schemas.openxmlformats.org/officeDocument/2006/relationships/notesSlide" Target="../notesSlides/notesSlide9.xml"/><Relationship Id="rId9" Type="http://schemas.openxmlformats.org/officeDocument/2006/relationships/image" Target="../media/image23.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5"/>
          <a:srcRect l="3430" b="8512"/>
          <a:stretch>
            <a:fillRect/>
          </a:stretch>
        </p:blipFill>
        <p:spPr>
          <a:xfrm>
            <a:off x="0" y="0"/>
            <a:ext cx="18288000" cy="10287000"/>
          </a:xfrm>
          <a:prstGeom prst="rect">
            <a:avLst/>
          </a:prstGeom>
        </p:spPr>
      </p:pic>
      <p:sp>
        <p:nvSpPr>
          <p:cNvPr id="3" name="TextBox 3"/>
          <p:cNvSpPr txBox="1"/>
          <p:nvPr/>
        </p:nvSpPr>
        <p:spPr>
          <a:xfrm>
            <a:off x="1843053" y="785892"/>
            <a:ext cx="14601895" cy="2624328"/>
          </a:xfrm>
          <a:prstGeom prst="rect">
            <a:avLst/>
          </a:prstGeom>
        </p:spPr>
        <p:txBody>
          <a:bodyPr lIns="0" tIns="0" rIns="0" bIns="0" rtlCol="0" anchor="t">
            <a:spAutoFit/>
          </a:bodyPr>
          <a:lstStyle/>
          <a:p>
            <a:pPr algn="ctr">
              <a:lnSpc>
                <a:spcPts val="10416"/>
              </a:lnSpc>
            </a:pPr>
            <a:r>
              <a:rPr lang="en-US" sz="8400">
                <a:solidFill>
                  <a:srgbClr val="FFFFFF"/>
                </a:solidFill>
                <a:latin typeface="Russo One Bold"/>
              </a:rPr>
              <a:t>A Brief Look at the Internet of Everything</a:t>
            </a:r>
          </a:p>
        </p:txBody>
      </p:sp>
      <p:sp>
        <p:nvSpPr>
          <p:cNvPr id="4" name="TextBox 4"/>
          <p:cNvSpPr txBox="1"/>
          <p:nvPr/>
        </p:nvSpPr>
        <p:spPr>
          <a:xfrm>
            <a:off x="1843053" y="9229725"/>
            <a:ext cx="14601895" cy="664464"/>
          </a:xfrm>
          <a:prstGeom prst="rect">
            <a:avLst/>
          </a:prstGeom>
        </p:spPr>
        <p:txBody>
          <a:bodyPr lIns="0" tIns="0" rIns="0" bIns="0" rtlCol="0" anchor="t">
            <a:spAutoFit/>
          </a:bodyPr>
          <a:lstStyle/>
          <a:p>
            <a:pPr algn="ctr">
              <a:lnSpc>
                <a:spcPts val="5208"/>
              </a:lnSpc>
            </a:pPr>
            <a:r>
              <a:rPr lang="en-US" sz="4200">
                <a:solidFill>
                  <a:srgbClr val="FFFFFF"/>
                </a:solidFill>
                <a:latin typeface="Inter"/>
              </a:rPr>
              <a:t>Michael Gentile</a:t>
            </a:r>
          </a:p>
        </p:txBody>
      </p:sp>
      <p:pic>
        <p:nvPicPr>
          <p:cNvPr id="5" name="Slide 1">
            <a:hlinkClick r:id="" action="ppaction://media"/>
            <a:extLst>
              <a:ext uri="{FF2B5EF4-FFF2-40B4-BE49-F238E27FC236}">
                <a16:creationId xmlns:a16="http://schemas.microsoft.com/office/drawing/2014/main" id="{47C3B5E8-6C69-D3E1-749F-44D26445992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7297400" y="9557724"/>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advClick="0" advTm="50000">
        <p:fade/>
      </p:transition>
    </mc:Choice>
    <mc:Fallback>
      <p:transition spd="med" advClick="0" advTm="5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036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5"/>
          <a:srcRect t="7812" b="7812"/>
          <a:stretch>
            <a:fillRect/>
          </a:stretch>
        </p:blipFill>
        <p:spPr>
          <a:xfrm>
            <a:off x="0" y="0"/>
            <a:ext cx="18288000" cy="10287000"/>
          </a:xfrm>
          <a:prstGeom prst="rect">
            <a:avLst/>
          </a:prstGeom>
        </p:spPr>
      </p:pic>
      <p:grpSp>
        <p:nvGrpSpPr>
          <p:cNvPr id="3" name="Group 3"/>
          <p:cNvGrpSpPr/>
          <p:nvPr/>
        </p:nvGrpSpPr>
        <p:grpSpPr>
          <a:xfrm>
            <a:off x="0" y="0"/>
            <a:ext cx="18288000" cy="10287000"/>
            <a:chOff x="0" y="0"/>
            <a:chExt cx="4816593" cy="2709333"/>
          </a:xfrm>
        </p:grpSpPr>
        <p:sp>
          <p:nvSpPr>
            <p:cNvPr id="4" name="Freeform 4"/>
            <p:cNvSpPr/>
            <p:nvPr/>
          </p:nvSpPr>
          <p:spPr>
            <a:xfrm>
              <a:off x="0" y="0"/>
              <a:ext cx="4816592" cy="2709333"/>
            </a:xfrm>
            <a:custGeom>
              <a:avLst/>
              <a:gdLst/>
              <a:ahLst/>
              <a:cxnLst/>
              <a:rect l="l" t="t" r="r" b="b"/>
              <a:pathLst>
                <a:path w="4816592" h="2709333">
                  <a:moveTo>
                    <a:pt x="0" y="0"/>
                  </a:moveTo>
                  <a:lnTo>
                    <a:pt x="4816592" y="0"/>
                  </a:lnTo>
                  <a:lnTo>
                    <a:pt x="4816592" y="2709333"/>
                  </a:lnTo>
                  <a:lnTo>
                    <a:pt x="0" y="2709333"/>
                  </a:lnTo>
                  <a:close/>
                </a:path>
              </a:pathLst>
            </a:custGeom>
            <a:solidFill>
              <a:srgbClr val="001E44">
                <a:alpha val="60000"/>
              </a:srgbClr>
            </a:solidFill>
          </p:spPr>
        </p:sp>
        <p:sp>
          <p:nvSpPr>
            <p:cNvPr id="5" name="TextBox 5"/>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sp>
        <p:nvSpPr>
          <p:cNvPr id="6" name="TextBox 6"/>
          <p:cNvSpPr txBox="1"/>
          <p:nvPr/>
        </p:nvSpPr>
        <p:spPr>
          <a:xfrm>
            <a:off x="11102525" y="1000125"/>
            <a:ext cx="6156775" cy="1996313"/>
          </a:xfrm>
          <a:prstGeom prst="rect">
            <a:avLst/>
          </a:prstGeom>
        </p:spPr>
        <p:txBody>
          <a:bodyPr lIns="0" tIns="0" rIns="0" bIns="0" rtlCol="0" anchor="t">
            <a:spAutoFit/>
          </a:bodyPr>
          <a:lstStyle/>
          <a:p>
            <a:pPr>
              <a:lnSpc>
                <a:spcPts val="7935"/>
              </a:lnSpc>
            </a:pPr>
            <a:r>
              <a:rPr lang="en-US" sz="6399">
                <a:solidFill>
                  <a:srgbClr val="FFFFFF"/>
                </a:solidFill>
                <a:latin typeface="Russo One Bold"/>
              </a:rPr>
              <a:t>Ethical Concerns</a:t>
            </a:r>
          </a:p>
        </p:txBody>
      </p:sp>
      <p:grpSp>
        <p:nvGrpSpPr>
          <p:cNvPr id="7" name="Group 7"/>
          <p:cNvGrpSpPr/>
          <p:nvPr/>
        </p:nvGrpSpPr>
        <p:grpSpPr>
          <a:xfrm>
            <a:off x="9592275" y="2772244"/>
            <a:ext cx="7856944" cy="7856944"/>
            <a:chOff x="0" y="0"/>
            <a:chExt cx="10475925" cy="10475925"/>
          </a:xfrm>
        </p:grpSpPr>
        <p:pic>
          <p:nvPicPr>
            <p:cNvPr id="8" name="Picture 8"/>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0"/>
              <a:ext cx="10475925" cy="10475925"/>
            </a:xfrm>
            <a:prstGeom prst="rect">
              <a:avLst/>
            </a:prstGeom>
          </p:spPr>
        </p:pic>
        <p:grpSp>
          <p:nvGrpSpPr>
            <p:cNvPr id="9" name="Group 9"/>
            <p:cNvGrpSpPr/>
            <p:nvPr/>
          </p:nvGrpSpPr>
          <p:grpSpPr>
            <a:xfrm>
              <a:off x="1893850" y="1893850"/>
              <a:ext cx="6688226" cy="6688226"/>
              <a:chOff x="0" y="0"/>
              <a:chExt cx="812800" cy="812800"/>
            </a:xfrm>
          </p:grpSpPr>
          <p:sp>
            <p:nvSpPr>
              <p:cNvPr id="10" name="Freeform 10"/>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59CDFF"/>
              </a:solidFill>
              <a:ln w="76200">
                <a:solidFill>
                  <a:srgbClr val="13B8FF"/>
                </a:solidFill>
              </a:ln>
            </p:spPr>
          </p:sp>
          <p:sp>
            <p:nvSpPr>
              <p:cNvPr id="11" name="TextBox 11"/>
              <p:cNvSpPr txBox="1"/>
              <p:nvPr/>
            </p:nvSpPr>
            <p:spPr>
              <a:xfrm>
                <a:off x="76200" y="38100"/>
                <a:ext cx="660400" cy="698500"/>
              </a:xfrm>
              <a:prstGeom prst="rect">
                <a:avLst/>
              </a:prstGeom>
            </p:spPr>
            <p:txBody>
              <a:bodyPr lIns="50800" tIns="50800" rIns="50800" bIns="50800" rtlCol="0" anchor="ctr"/>
              <a:lstStyle/>
              <a:p>
                <a:pPr algn="ctr">
                  <a:lnSpc>
                    <a:spcPts val="2660"/>
                  </a:lnSpc>
                </a:pPr>
                <a:endParaRPr/>
              </a:p>
            </p:txBody>
          </p:sp>
        </p:grpSp>
        <p:pic>
          <p:nvPicPr>
            <p:cNvPr id="12" name="Picture 12"/>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3047195" y="3143041"/>
              <a:ext cx="4381535" cy="4189843"/>
            </a:xfrm>
            <a:prstGeom prst="rect">
              <a:avLst/>
            </a:prstGeom>
          </p:spPr>
        </p:pic>
      </p:grpSp>
      <p:grpSp>
        <p:nvGrpSpPr>
          <p:cNvPr id="13" name="Group 13"/>
          <p:cNvGrpSpPr/>
          <p:nvPr/>
        </p:nvGrpSpPr>
        <p:grpSpPr>
          <a:xfrm>
            <a:off x="1875688" y="1102924"/>
            <a:ext cx="6389093" cy="2900668"/>
            <a:chOff x="0" y="0"/>
            <a:chExt cx="8518791" cy="3867558"/>
          </a:xfrm>
        </p:grpSpPr>
        <p:sp>
          <p:nvSpPr>
            <p:cNvPr id="14" name="TextBox 14"/>
            <p:cNvSpPr txBox="1"/>
            <p:nvPr/>
          </p:nvSpPr>
          <p:spPr>
            <a:xfrm>
              <a:off x="281696" y="-104775"/>
              <a:ext cx="8237095" cy="755015"/>
            </a:xfrm>
            <a:prstGeom prst="rect">
              <a:avLst/>
            </a:prstGeom>
          </p:spPr>
          <p:txBody>
            <a:bodyPr lIns="0" tIns="0" rIns="0" bIns="0" rtlCol="0" anchor="t">
              <a:spAutoFit/>
            </a:bodyPr>
            <a:lstStyle/>
            <a:p>
              <a:pPr marL="0" lvl="1" indent="0" algn="l">
                <a:lnSpc>
                  <a:spcPts val="4800"/>
                </a:lnSpc>
                <a:spcBef>
                  <a:spcPct val="0"/>
                </a:spcBef>
              </a:pPr>
              <a:r>
                <a:rPr lang="en-US" sz="3200">
                  <a:solidFill>
                    <a:srgbClr val="FFFFFF"/>
                  </a:solidFill>
                  <a:latin typeface="Russo One Bold"/>
                </a:rPr>
                <a:t>Privacy</a:t>
              </a:r>
            </a:p>
          </p:txBody>
        </p:sp>
        <p:sp>
          <p:nvSpPr>
            <p:cNvPr id="15" name="TextBox 15"/>
            <p:cNvSpPr txBox="1"/>
            <p:nvPr/>
          </p:nvSpPr>
          <p:spPr>
            <a:xfrm>
              <a:off x="0" y="1175793"/>
              <a:ext cx="8518791" cy="2691765"/>
            </a:xfrm>
            <a:prstGeom prst="rect">
              <a:avLst/>
            </a:prstGeom>
          </p:spPr>
          <p:txBody>
            <a:bodyPr lIns="0" tIns="0" rIns="0" bIns="0" rtlCol="0" anchor="t">
              <a:spAutoFit/>
            </a:bodyPr>
            <a:lstStyle/>
            <a:p>
              <a:pPr algn="l">
                <a:lnSpc>
                  <a:spcPts val="4050"/>
                </a:lnSpc>
              </a:pPr>
              <a:r>
                <a:rPr lang="en-US" sz="2700">
                  <a:solidFill>
                    <a:srgbClr val="FFFFFF"/>
                  </a:solidFill>
                  <a:latin typeface="Inter"/>
                </a:rPr>
                <a:t>Employee tracking and monitoring is creating concerns oh how this technolgy should be used and when surveilance should be ended.</a:t>
              </a:r>
            </a:p>
          </p:txBody>
        </p:sp>
      </p:grpSp>
      <p:grpSp>
        <p:nvGrpSpPr>
          <p:cNvPr id="16" name="Group 16"/>
          <p:cNvGrpSpPr/>
          <p:nvPr/>
        </p:nvGrpSpPr>
        <p:grpSpPr>
          <a:xfrm>
            <a:off x="1875688" y="4416170"/>
            <a:ext cx="6389093" cy="1871968"/>
            <a:chOff x="0" y="0"/>
            <a:chExt cx="8518791" cy="2495958"/>
          </a:xfrm>
        </p:grpSpPr>
        <p:sp>
          <p:nvSpPr>
            <p:cNvPr id="17" name="TextBox 17"/>
            <p:cNvSpPr txBox="1"/>
            <p:nvPr/>
          </p:nvSpPr>
          <p:spPr>
            <a:xfrm>
              <a:off x="281696" y="-104775"/>
              <a:ext cx="8237095" cy="755015"/>
            </a:xfrm>
            <a:prstGeom prst="rect">
              <a:avLst/>
            </a:prstGeom>
          </p:spPr>
          <p:txBody>
            <a:bodyPr lIns="0" tIns="0" rIns="0" bIns="0" rtlCol="0" anchor="t">
              <a:spAutoFit/>
            </a:bodyPr>
            <a:lstStyle/>
            <a:p>
              <a:pPr marL="0" lvl="1" indent="0" algn="l">
                <a:lnSpc>
                  <a:spcPts val="4800"/>
                </a:lnSpc>
                <a:spcBef>
                  <a:spcPct val="0"/>
                </a:spcBef>
              </a:pPr>
              <a:r>
                <a:rPr lang="en-US" sz="3200">
                  <a:solidFill>
                    <a:srgbClr val="FFFFFF"/>
                  </a:solidFill>
                  <a:latin typeface="Russo One Bold"/>
                </a:rPr>
                <a:t>Privacy</a:t>
              </a:r>
            </a:p>
          </p:txBody>
        </p:sp>
        <p:sp>
          <p:nvSpPr>
            <p:cNvPr id="18" name="TextBox 18"/>
            <p:cNvSpPr txBox="1"/>
            <p:nvPr/>
          </p:nvSpPr>
          <p:spPr>
            <a:xfrm>
              <a:off x="0" y="1175793"/>
              <a:ext cx="8518791" cy="1320165"/>
            </a:xfrm>
            <a:prstGeom prst="rect">
              <a:avLst/>
            </a:prstGeom>
          </p:spPr>
          <p:txBody>
            <a:bodyPr lIns="0" tIns="0" rIns="0" bIns="0" rtlCol="0" anchor="t">
              <a:spAutoFit/>
            </a:bodyPr>
            <a:lstStyle/>
            <a:p>
              <a:pPr algn="l">
                <a:lnSpc>
                  <a:spcPts val="4050"/>
                </a:lnSpc>
              </a:pPr>
              <a:r>
                <a:rPr lang="en-US" sz="2700">
                  <a:solidFill>
                    <a:srgbClr val="FFFFFF"/>
                  </a:solidFill>
                  <a:latin typeface="Inter"/>
                </a:rPr>
                <a:t>New studies show these conditions are creating unhealthy work environments</a:t>
              </a:r>
            </a:p>
          </p:txBody>
        </p:sp>
      </p:grpSp>
      <p:grpSp>
        <p:nvGrpSpPr>
          <p:cNvPr id="19" name="Group 19"/>
          <p:cNvGrpSpPr/>
          <p:nvPr/>
        </p:nvGrpSpPr>
        <p:grpSpPr>
          <a:xfrm>
            <a:off x="1875688" y="6700716"/>
            <a:ext cx="6389093" cy="2386318"/>
            <a:chOff x="0" y="0"/>
            <a:chExt cx="8518791" cy="3181758"/>
          </a:xfrm>
        </p:grpSpPr>
        <p:sp>
          <p:nvSpPr>
            <p:cNvPr id="20" name="TextBox 20"/>
            <p:cNvSpPr txBox="1"/>
            <p:nvPr/>
          </p:nvSpPr>
          <p:spPr>
            <a:xfrm>
              <a:off x="281696" y="-104775"/>
              <a:ext cx="8237095" cy="755015"/>
            </a:xfrm>
            <a:prstGeom prst="rect">
              <a:avLst/>
            </a:prstGeom>
          </p:spPr>
          <p:txBody>
            <a:bodyPr lIns="0" tIns="0" rIns="0" bIns="0" rtlCol="0" anchor="t">
              <a:spAutoFit/>
            </a:bodyPr>
            <a:lstStyle/>
            <a:p>
              <a:pPr marL="0" lvl="1" indent="0" algn="l">
                <a:lnSpc>
                  <a:spcPts val="4800"/>
                </a:lnSpc>
                <a:spcBef>
                  <a:spcPct val="0"/>
                </a:spcBef>
              </a:pPr>
              <a:r>
                <a:rPr lang="en-US" sz="3200">
                  <a:solidFill>
                    <a:srgbClr val="FFFFFF"/>
                  </a:solidFill>
                  <a:latin typeface="Russo One Bold"/>
                </a:rPr>
                <a:t>Privacy</a:t>
              </a:r>
            </a:p>
          </p:txBody>
        </p:sp>
        <p:sp>
          <p:nvSpPr>
            <p:cNvPr id="21" name="TextBox 21"/>
            <p:cNvSpPr txBox="1"/>
            <p:nvPr/>
          </p:nvSpPr>
          <p:spPr>
            <a:xfrm>
              <a:off x="0" y="1175793"/>
              <a:ext cx="8518791" cy="2005965"/>
            </a:xfrm>
            <a:prstGeom prst="rect">
              <a:avLst/>
            </a:prstGeom>
          </p:spPr>
          <p:txBody>
            <a:bodyPr lIns="0" tIns="0" rIns="0" bIns="0" rtlCol="0" anchor="t">
              <a:spAutoFit/>
            </a:bodyPr>
            <a:lstStyle/>
            <a:p>
              <a:pPr algn="l">
                <a:lnSpc>
                  <a:spcPts val="4050"/>
                </a:lnSpc>
              </a:pPr>
              <a:r>
                <a:rPr lang="en-US" sz="2700">
                  <a:solidFill>
                    <a:srgbClr val="FFFFFF"/>
                  </a:solidFill>
                  <a:latin typeface="Inter"/>
                </a:rPr>
                <a:t>Significant investments are still being made by organizations into developing new technology to surveil employees</a:t>
              </a:r>
            </a:p>
          </p:txBody>
        </p:sp>
      </p:grpSp>
      <p:pic>
        <p:nvPicPr>
          <p:cNvPr id="22" name="Slide 10">
            <a:hlinkClick r:id="" action="ppaction://media"/>
            <a:extLst>
              <a:ext uri="{FF2B5EF4-FFF2-40B4-BE49-F238E27FC236}">
                <a16:creationId xmlns:a16="http://schemas.microsoft.com/office/drawing/2014/main" id="{20EBF8BC-698D-164B-D339-B009D2E7F059}"/>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7373598" y="9543694"/>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750" advClick="0" advTm="43000">
        <p:push dir="u"/>
      </p:transition>
    </mc:Choice>
    <mc:Fallback>
      <p:transition spd="slow" advClick="0" advTm="43000">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2475" fill="hold"/>
                                        <p:tgtEl>
                                          <p:spTgt spid="2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5"/>
          <a:srcRect t="7812" b="7812"/>
          <a:stretch>
            <a:fillRect/>
          </a:stretch>
        </p:blipFill>
        <p:spPr>
          <a:xfrm>
            <a:off x="0" y="0"/>
            <a:ext cx="18288000" cy="10287000"/>
          </a:xfrm>
          <a:prstGeom prst="rect">
            <a:avLst/>
          </a:prstGeom>
        </p:spPr>
      </p:pic>
      <p:grpSp>
        <p:nvGrpSpPr>
          <p:cNvPr id="3" name="Group 3"/>
          <p:cNvGrpSpPr/>
          <p:nvPr/>
        </p:nvGrpSpPr>
        <p:grpSpPr>
          <a:xfrm>
            <a:off x="0" y="0"/>
            <a:ext cx="18288000" cy="10287000"/>
            <a:chOff x="0" y="0"/>
            <a:chExt cx="4816593" cy="2709333"/>
          </a:xfrm>
        </p:grpSpPr>
        <p:sp>
          <p:nvSpPr>
            <p:cNvPr id="4" name="Freeform 4"/>
            <p:cNvSpPr/>
            <p:nvPr/>
          </p:nvSpPr>
          <p:spPr>
            <a:xfrm>
              <a:off x="0" y="0"/>
              <a:ext cx="4816592" cy="2709333"/>
            </a:xfrm>
            <a:custGeom>
              <a:avLst/>
              <a:gdLst/>
              <a:ahLst/>
              <a:cxnLst/>
              <a:rect l="l" t="t" r="r" b="b"/>
              <a:pathLst>
                <a:path w="4816592" h="2709333">
                  <a:moveTo>
                    <a:pt x="0" y="0"/>
                  </a:moveTo>
                  <a:lnTo>
                    <a:pt x="4816592" y="0"/>
                  </a:lnTo>
                  <a:lnTo>
                    <a:pt x="4816592" y="2709333"/>
                  </a:lnTo>
                  <a:lnTo>
                    <a:pt x="0" y="2709333"/>
                  </a:lnTo>
                  <a:close/>
                </a:path>
              </a:pathLst>
            </a:custGeom>
            <a:solidFill>
              <a:srgbClr val="001E44">
                <a:alpha val="60000"/>
              </a:srgbClr>
            </a:solidFill>
          </p:spPr>
        </p:sp>
        <p:sp>
          <p:nvSpPr>
            <p:cNvPr id="5" name="TextBox 5"/>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pic>
        <p:nvPicPr>
          <p:cNvPr id="6" name="Picture 6"/>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0026541" y="1721319"/>
            <a:ext cx="6844362" cy="6844362"/>
          </a:xfrm>
          <a:prstGeom prst="rect">
            <a:avLst/>
          </a:prstGeom>
        </p:spPr>
      </p:pic>
      <p:grpSp>
        <p:nvGrpSpPr>
          <p:cNvPr id="7" name="Group 7"/>
          <p:cNvGrpSpPr/>
          <p:nvPr/>
        </p:nvGrpSpPr>
        <p:grpSpPr>
          <a:xfrm>
            <a:off x="1766864" y="774751"/>
            <a:ext cx="7377136" cy="8737498"/>
            <a:chOff x="0" y="0"/>
            <a:chExt cx="9836182" cy="11649997"/>
          </a:xfrm>
        </p:grpSpPr>
        <p:sp>
          <p:nvSpPr>
            <p:cNvPr id="8" name="TextBox 8"/>
            <p:cNvSpPr txBox="1"/>
            <p:nvPr/>
          </p:nvSpPr>
          <p:spPr>
            <a:xfrm>
              <a:off x="0" y="-28575"/>
              <a:ext cx="9836182" cy="1491107"/>
            </a:xfrm>
            <a:prstGeom prst="rect">
              <a:avLst/>
            </a:prstGeom>
          </p:spPr>
          <p:txBody>
            <a:bodyPr lIns="0" tIns="0" rIns="0" bIns="0" rtlCol="0" anchor="t">
              <a:spAutoFit/>
            </a:bodyPr>
            <a:lstStyle/>
            <a:p>
              <a:pPr algn="ctr">
                <a:lnSpc>
                  <a:spcPts val="8928"/>
                </a:lnSpc>
              </a:pPr>
              <a:r>
                <a:rPr lang="en-US" sz="7200">
                  <a:solidFill>
                    <a:srgbClr val="FFFFFF"/>
                  </a:solidFill>
                  <a:latin typeface="Russo One Bold"/>
                </a:rPr>
                <a:t>Summary</a:t>
              </a:r>
            </a:p>
          </p:txBody>
        </p:sp>
        <p:sp>
          <p:nvSpPr>
            <p:cNvPr id="9" name="TextBox 9"/>
            <p:cNvSpPr txBox="1"/>
            <p:nvPr/>
          </p:nvSpPr>
          <p:spPr>
            <a:xfrm>
              <a:off x="0" y="1950795"/>
              <a:ext cx="9836182" cy="9699202"/>
            </a:xfrm>
            <a:prstGeom prst="rect">
              <a:avLst/>
            </a:prstGeom>
          </p:spPr>
          <p:txBody>
            <a:bodyPr lIns="0" tIns="0" rIns="0" bIns="0" rtlCol="0" anchor="t">
              <a:spAutoFit/>
            </a:bodyPr>
            <a:lstStyle/>
            <a:p>
              <a:pPr algn="ctr">
                <a:lnSpc>
                  <a:spcPts val="4479"/>
                </a:lnSpc>
              </a:pPr>
              <a:r>
                <a:rPr lang="en-US" sz="3199">
                  <a:solidFill>
                    <a:srgbClr val="FFFFFF"/>
                  </a:solidFill>
                  <a:latin typeface="Inter"/>
                </a:rPr>
                <a:t>The Internet of Everything is Built on Top of the Internet of Things</a:t>
              </a:r>
            </a:p>
            <a:p>
              <a:pPr algn="ctr">
                <a:lnSpc>
                  <a:spcPts val="4479"/>
                </a:lnSpc>
              </a:pPr>
              <a:endParaRPr lang="en-US" sz="3199">
                <a:solidFill>
                  <a:srgbClr val="FFFFFF"/>
                </a:solidFill>
                <a:latin typeface="Inter"/>
              </a:endParaRPr>
            </a:p>
            <a:p>
              <a:pPr algn="ctr">
                <a:lnSpc>
                  <a:spcPts val="4479"/>
                </a:lnSpc>
              </a:pPr>
              <a:r>
                <a:rPr lang="en-US" sz="3199">
                  <a:solidFill>
                    <a:srgbClr val="FFFFFF"/>
                  </a:solidFill>
                  <a:latin typeface="Inter"/>
                </a:rPr>
                <a:t>The Internet of Everything is Currently being Adopted, and New Technology is Supporting this Change</a:t>
              </a:r>
            </a:p>
            <a:p>
              <a:pPr algn="ctr">
                <a:lnSpc>
                  <a:spcPts val="4479"/>
                </a:lnSpc>
              </a:pPr>
              <a:endParaRPr lang="en-US" sz="3199">
                <a:solidFill>
                  <a:srgbClr val="FFFFFF"/>
                </a:solidFill>
                <a:latin typeface="Inter"/>
              </a:endParaRPr>
            </a:p>
            <a:p>
              <a:pPr algn="ctr">
                <a:lnSpc>
                  <a:spcPts val="4479"/>
                </a:lnSpc>
              </a:pPr>
              <a:r>
                <a:rPr lang="en-US" sz="3199">
                  <a:solidFill>
                    <a:srgbClr val="FFFFFF"/>
                  </a:solidFill>
                  <a:latin typeface="Inter"/>
                </a:rPr>
                <a:t>Security Flaws are Inherent in Some Devices and Decentralization Presents Additional Risk</a:t>
              </a:r>
            </a:p>
            <a:p>
              <a:pPr algn="ctr">
                <a:lnSpc>
                  <a:spcPts val="4479"/>
                </a:lnSpc>
              </a:pPr>
              <a:endParaRPr lang="en-US" sz="3199">
                <a:solidFill>
                  <a:srgbClr val="FFFFFF"/>
                </a:solidFill>
                <a:latin typeface="Inter"/>
              </a:endParaRPr>
            </a:p>
            <a:p>
              <a:pPr algn="ctr">
                <a:lnSpc>
                  <a:spcPts val="4479"/>
                </a:lnSpc>
              </a:pPr>
              <a:r>
                <a:rPr lang="en-US" sz="3199">
                  <a:solidFill>
                    <a:srgbClr val="FFFFFF"/>
                  </a:solidFill>
                  <a:latin typeface="Inter"/>
                </a:rPr>
                <a:t>Privacy Concerns Still Need to be Addressed</a:t>
              </a:r>
            </a:p>
          </p:txBody>
        </p:sp>
      </p:grpSp>
      <p:pic>
        <p:nvPicPr>
          <p:cNvPr id="10" name="Slide 11">
            <a:hlinkClick r:id="" action="ppaction://media"/>
            <a:extLst>
              <a:ext uri="{FF2B5EF4-FFF2-40B4-BE49-F238E27FC236}">
                <a16:creationId xmlns:a16="http://schemas.microsoft.com/office/drawing/2014/main" id="{366D60B2-FFBA-E7DB-EB96-47D9EF09781A}"/>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7373598" y="9512249"/>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750" advClick="0" advTm="49500">
        <p:push dir="u"/>
      </p:transition>
    </mc:Choice>
    <mc:Fallback>
      <p:transition spd="slow" advClick="0" advTm="49500">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8927"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812" b="7812"/>
          <a:stretch>
            <a:fillRect/>
          </a:stretch>
        </p:blipFill>
        <p:spPr>
          <a:xfrm>
            <a:off x="0" y="0"/>
            <a:ext cx="18288000" cy="10287000"/>
          </a:xfrm>
          <a:prstGeom prst="rect">
            <a:avLst/>
          </a:prstGeom>
        </p:spPr>
      </p:pic>
      <p:grpSp>
        <p:nvGrpSpPr>
          <p:cNvPr id="3" name="Group 3"/>
          <p:cNvGrpSpPr/>
          <p:nvPr/>
        </p:nvGrpSpPr>
        <p:grpSpPr>
          <a:xfrm>
            <a:off x="0" y="0"/>
            <a:ext cx="18288000" cy="10287000"/>
            <a:chOff x="0" y="0"/>
            <a:chExt cx="4816593" cy="2709333"/>
          </a:xfrm>
        </p:grpSpPr>
        <p:sp>
          <p:nvSpPr>
            <p:cNvPr id="4" name="Freeform 4"/>
            <p:cNvSpPr/>
            <p:nvPr/>
          </p:nvSpPr>
          <p:spPr>
            <a:xfrm>
              <a:off x="0" y="0"/>
              <a:ext cx="4816592" cy="2709333"/>
            </a:xfrm>
            <a:custGeom>
              <a:avLst/>
              <a:gdLst/>
              <a:ahLst/>
              <a:cxnLst/>
              <a:rect l="l" t="t" r="r" b="b"/>
              <a:pathLst>
                <a:path w="4816592" h="2709333">
                  <a:moveTo>
                    <a:pt x="0" y="0"/>
                  </a:moveTo>
                  <a:lnTo>
                    <a:pt x="4816592" y="0"/>
                  </a:lnTo>
                  <a:lnTo>
                    <a:pt x="4816592" y="2709333"/>
                  </a:lnTo>
                  <a:lnTo>
                    <a:pt x="0" y="2709333"/>
                  </a:lnTo>
                  <a:close/>
                </a:path>
              </a:pathLst>
            </a:custGeom>
            <a:solidFill>
              <a:srgbClr val="001E44">
                <a:alpha val="74902"/>
              </a:srgbClr>
            </a:solidFill>
          </p:spPr>
        </p:sp>
        <p:sp>
          <p:nvSpPr>
            <p:cNvPr id="5" name="TextBox 5"/>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3127161" y="-3136810"/>
            <a:ext cx="13821787" cy="10723916"/>
            <a:chOff x="0" y="0"/>
            <a:chExt cx="18429049" cy="14298555"/>
          </a:xfrm>
        </p:grpSpPr>
        <p:pic>
          <p:nvPicPr>
            <p:cNvPr id="7" name="Picture 7"/>
            <p:cNvPicPr>
              <a:picLocks noChangeAspect="1"/>
            </p:cNvPicPr>
            <p:nvPr/>
          </p:nvPicPr>
          <p:blipFill>
            <a:blip r:embed="rId3">
              <a:alphaModFix amt="4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582555"/>
              <a:ext cx="13716000" cy="13716000"/>
            </a:xfrm>
            <a:prstGeom prst="rect">
              <a:avLst/>
            </a:prstGeom>
          </p:spPr>
        </p:pic>
        <p:pic>
          <p:nvPicPr>
            <p:cNvPr id="8" name="Picture 8"/>
            <p:cNvPicPr>
              <a:picLocks noChangeAspect="1"/>
            </p:cNvPicPr>
            <p:nvPr/>
          </p:nvPicPr>
          <p:blipFill>
            <a:blip r:embed="rId5">
              <a:alphaModFix amt="4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4713049" y="0"/>
              <a:ext cx="13716000" cy="13716000"/>
            </a:xfrm>
            <a:prstGeom prst="rect">
              <a:avLst/>
            </a:prstGeom>
          </p:spPr>
        </p:pic>
      </p:grpSp>
      <p:sp>
        <p:nvSpPr>
          <p:cNvPr id="9" name="TextBox 9"/>
          <p:cNvSpPr txBox="1"/>
          <p:nvPr/>
        </p:nvSpPr>
        <p:spPr>
          <a:xfrm>
            <a:off x="6147023" y="180177"/>
            <a:ext cx="5993955" cy="1125474"/>
          </a:xfrm>
          <a:prstGeom prst="rect">
            <a:avLst/>
          </a:prstGeom>
        </p:spPr>
        <p:txBody>
          <a:bodyPr lIns="0" tIns="0" rIns="0" bIns="0" rtlCol="0" anchor="t">
            <a:spAutoFit/>
          </a:bodyPr>
          <a:lstStyle/>
          <a:p>
            <a:pPr>
              <a:lnSpc>
                <a:spcPts val="8928"/>
              </a:lnSpc>
            </a:pPr>
            <a:r>
              <a:rPr lang="en-US" sz="7200">
                <a:solidFill>
                  <a:srgbClr val="FFFFFF"/>
                </a:solidFill>
                <a:latin typeface="Russo One"/>
              </a:rPr>
              <a:t>Bibliography</a:t>
            </a:r>
          </a:p>
        </p:txBody>
      </p:sp>
      <p:sp>
        <p:nvSpPr>
          <p:cNvPr id="10" name="TextBox 10"/>
          <p:cNvSpPr txBox="1"/>
          <p:nvPr/>
        </p:nvSpPr>
        <p:spPr>
          <a:xfrm>
            <a:off x="366819" y="1479550"/>
            <a:ext cx="17554363" cy="8807450"/>
          </a:xfrm>
          <a:prstGeom prst="rect">
            <a:avLst/>
          </a:prstGeom>
        </p:spPr>
        <p:txBody>
          <a:bodyPr lIns="0" tIns="0" rIns="0" bIns="0" rtlCol="0" anchor="t">
            <a:spAutoFit/>
          </a:bodyPr>
          <a:lstStyle/>
          <a:p>
            <a:pPr>
              <a:lnSpc>
                <a:spcPts val="2800"/>
              </a:lnSpc>
            </a:pPr>
            <a:r>
              <a:rPr lang="en-US" sz="2000">
                <a:solidFill>
                  <a:srgbClr val="FFFFFF"/>
                </a:solidFill>
                <a:latin typeface="Canva Sans"/>
              </a:rPr>
              <a:t>Antoniou, A., &amp; Andreou, A. (2019). Case Study : The Internet of Things and Ethics. ORBIT Journal, 2(2).                                                                                                                                                                                                  doi:https://doi.org/10.29297/orbit.v2i2.111[/vc_column_text][/vc_column][/vc_row]</a:t>
            </a:r>
          </a:p>
          <a:p>
            <a:pPr>
              <a:lnSpc>
                <a:spcPts val="2800"/>
              </a:lnSpc>
            </a:pPr>
            <a:endParaRPr lang="en-US" sz="2000">
              <a:solidFill>
                <a:srgbClr val="FFFFFF"/>
              </a:solidFill>
              <a:latin typeface="Canva Sans"/>
            </a:endParaRPr>
          </a:p>
          <a:p>
            <a:pPr>
              <a:lnSpc>
                <a:spcPts val="2800"/>
              </a:lnSpc>
            </a:pPr>
            <a:r>
              <a:rPr lang="en-US" sz="2000">
                <a:solidFill>
                  <a:srgbClr val="FFFFFF"/>
                </a:solidFill>
                <a:latin typeface="Canva Sans"/>
              </a:rPr>
              <a:t>Courage, A. (1969). Theme from Star Trek. United States of America.</a:t>
            </a:r>
          </a:p>
          <a:p>
            <a:pPr>
              <a:lnSpc>
                <a:spcPts val="2800"/>
              </a:lnSpc>
            </a:pPr>
            <a:endParaRPr lang="en-US" sz="2000">
              <a:solidFill>
                <a:srgbClr val="FFFFFF"/>
              </a:solidFill>
              <a:latin typeface="Canva Sans"/>
            </a:endParaRPr>
          </a:p>
          <a:p>
            <a:pPr>
              <a:lnSpc>
                <a:spcPts val="2800"/>
              </a:lnSpc>
            </a:pPr>
            <a:r>
              <a:rPr lang="en-US" sz="2000">
                <a:solidFill>
                  <a:srgbClr val="FFFFFF"/>
                </a:solidFill>
                <a:latin typeface="Canva Sans"/>
              </a:rPr>
              <a:t>Inc, C. (n.d.). All photos were stock images provided by Canva Inc. Canva Inc.</a:t>
            </a:r>
          </a:p>
          <a:p>
            <a:pPr>
              <a:lnSpc>
                <a:spcPts val="2800"/>
              </a:lnSpc>
            </a:pPr>
            <a:endParaRPr lang="en-US" sz="2000">
              <a:solidFill>
                <a:srgbClr val="FFFFFF"/>
              </a:solidFill>
              <a:latin typeface="Canva Sans"/>
            </a:endParaRPr>
          </a:p>
          <a:p>
            <a:pPr>
              <a:lnSpc>
                <a:spcPts val="2800"/>
              </a:lnSpc>
            </a:pPr>
            <a:r>
              <a:rPr lang="en-US" sz="2000">
                <a:solidFill>
                  <a:srgbClr val="FFFFFF"/>
                </a:solidFill>
                <a:latin typeface="Canva Sans"/>
              </a:rPr>
              <a:t>Kumar, R., Narayanan, S., &amp; Kaur, G. (2021, April). FUTURE OF INTERNET OF EVERYTHING (IOE). International Research Journal of Computer Science (IRJCS), 8(4), 84-92.</a:t>
            </a:r>
          </a:p>
          <a:p>
            <a:pPr>
              <a:lnSpc>
                <a:spcPts val="2800"/>
              </a:lnSpc>
            </a:pPr>
            <a:endParaRPr lang="en-US" sz="2000">
              <a:solidFill>
                <a:srgbClr val="FFFFFF"/>
              </a:solidFill>
              <a:latin typeface="Canva Sans"/>
            </a:endParaRPr>
          </a:p>
          <a:p>
            <a:pPr>
              <a:lnSpc>
                <a:spcPts val="2800"/>
              </a:lnSpc>
            </a:pPr>
            <a:r>
              <a:rPr lang="en-US" sz="2000">
                <a:solidFill>
                  <a:srgbClr val="FFFFFF"/>
                </a:solidFill>
                <a:latin typeface="Canva Sans"/>
              </a:rPr>
              <a:t>Meola, A. (2022, April 15). What is the Internet of Things? What IoT means and how it works. Retrieved from https://www.insiderintelligence.com/: https://www.insiderintelligence.com/insights/internet-of-things-definition/</a:t>
            </a:r>
          </a:p>
          <a:p>
            <a:pPr>
              <a:lnSpc>
                <a:spcPts val="2800"/>
              </a:lnSpc>
            </a:pPr>
            <a:endParaRPr lang="en-US" sz="2000">
              <a:solidFill>
                <a:srgbClr val="FFFFFF"/>
              </a:solidFill>
              <a:latin typeface="Canva Sans"/>
            </a:endParaRPr>
          </a:p>
          <a:p>
            <a:pPr>
              <a:lnSpc>
                <a:spcPts val="2800"/>
              </a:lnSpc>
            </a:pPr>
            <a:r>
              <a:rPr lang="en-US" sz="2000">
                <a:solidFill>
                  <a:srgbClr val="FFFFFF"/>
                </a:solidFill>
                <a:latin typeface="Canva Sans"/>
              </a:rPr>
              <a:t>Rastogi, H. (2022, January 26). Internet of Everything (IoE): 4 Pillars of IoE. Retrieved from analyticssteps.com: https://www.analyticssteps.com/blogs/internet-everything-ioe-4-pillars-ioe</a:t>
            </a:r>
          </a:p>
          <a:p>
            <a:pPr>
              <a:lnSpc>
                <a:spcPts val="2800"/>
              </a:lnSpc>
            </a:pPr>
            <a:endParaRPr lang="en-US" sz="2000">
              <a:solidFill>
                <a:srgbClr val="FFFFFF"/>
              </a:solidFill>
              <a:latin typeface="Canva Sans"/>
            </a:endParaRPr>
          </a:p>
          <a:p>
            <a:pPr>
              <a:lnSpc>
                <a:spcPts val="2800"/>
              </a:lnSpc>
            </a:pPr>
            <a:r>
              <a:rPr lang="en-US" sz="2000">
                <a:solidFill>
                  <a:srgbClr val="FFFFFF"/>
                </a:solidFill>
                <a:latin typeface="Canva Sans"/>
              </a:rPr>
              <a:t>Sakovich, N. (2019, Feb 6). What Is the Internet of Everything (IoE)? Retrieved from Sam Solutions: https://www.sam-solutions.com/blog/what-is-internet-of-everything-ioe/</a:t>
            </a:r>
          </a:p>
          <a:p>
            <a:pPr>
              <a:lnSpc>
                <a:spcPts val="2800"/>
              </a:lnSpc>
            </a:pPr>
            <a:endParaRPr lang="en-US" sz="2000">
              <a:solidFill>
                <a:srgbClr val="FFFFFF"/>
              </a:solidFill>
              <a:latin typeface="Canva Sans"/>
            </a:endParaRPr>
          </a:p>
          <a:p>
            <a:pPr>
              <a:lnSpc>
                <a:spcPts val="2800"/>
              </a:lnSpc>
            </a:pPr>
            <a:r>
              <a:rPr lang="en-US" sz="2000">
                <a:solidFill>
                  <a:srgbClr val="FFFFFF"/>
                </a:solidFill>
                <a:latin typeface="Canva Sans"/>
              </a:rPr>
              <a:t>Transparency Market Research, Inc. (n.d.). Internet of Everything (IoE) Market. Retrieved from Transparency Market Research: https://www.transparencymarketresearch.com/internet-of-everything-market.html</a:t>
            </a:r>
          </a:p>
          <a:p>
            <a:pPr>
              <a:lnSpc>
                <a:spcPts val="2800"/>
              </a:lnSpc>
            </a:pPr>
            <a:endParaRPr lang="en-US" sz="2000">
              <a:solidFill>
                <a:srgbClr val="FFFFFF"/>
              </a:solidFill>
              <a:latin typeface="Canva Sans"/>
            </a:endParaRPr>
          </a:p>
          <a:p>
            <a:pPr>
              <a:lnSpc>
                <a:spcPts val="2800"/>
              </a:lnSpc>
            </a:pPr>
            <a:r>
              <a:rPr lang="en-US" sz="2000">
                <a:solidFill>
                  <a:srgbClr val="FFFFFF"/>
                </a:solidFill>
                <a:latin typeface="Canva Sans"/>
              </a:rPr>
              <a:t>TWI LTD. (2022). WHAT IS THE INTERNET OF THINGS (IOT)? Retrieved from TWI: https://www.twi-global.com/technical-knowledge/faqs/what-is-the-internet-of-things-iot</a:t>
            </a:r>
          </a:p>
          <a:p>
            <a:pPr>
              <a:lnSpc>
                <a:spcPts val="2800"/>
              </a:lnSpc>
            </a:pPr>
            <a:endParaRPr lang="en-US" sz="2000">
              <a:solidFill>
                <a:srgbClr val="FFFFFF"/>
              </a:solidFill>
              <a:latin typeface="Canva Sans"/>
            </a:endParaRPr>
          </a:p>
        </p:txBody>
      </p:sp>
    </p:spTree>
  </p:cSld>
  <p:clrMapOvr>
    <a:masterClrMapping/>
  </p:clrMapOvr>
  <mc:AlternateContent xmlns:mc="http://schemas.openxmlformats.org/markup-compatibility/2006">
    <mc:Choice xmlns:p14="http://schemas.microsoft.com/office/powerpoint/2010/main" Requires="p14">
      <p:transition spd="slow" p14:dur="1750">
        <p:push dir="u"/>
      </p:transition>
    </mc:Choice>
    <mc:Fallback>
      <p:transition spd="slow">
        <p:push dir="u"/>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5"/>
          <a:srcRect t="7812" b="7812"/>
          <a:stretch>
            <a:fillRect/>
          </a:stretch>
        </p:blipFill>
        <p:spPr>
          <a:xfrm>
            <a:off x="0" y="0"/>
            <a:ext cx="18288000" cy="10287000"/>
          </a:xfrm>
          <a:prstGeom prst="rect">
            <a:avLst/>
          </a:prstGeom>
        </p:spPr>
      </p:pic>
      <p:grpSp>
        <p:nvGrpSpPr>
          <p:cNvPr id="3" name="Group 3"/>
          <p:cNvGrpSpPr/>
          <p:nvPr/>
        </p:nvGrpSpPr>
        <p:grpSpPr>
          <a:xfrm>
            <a:off x="0" y="0"/>
            <a:ext cx="18288000" cy="10287000"/>
            <a:chOff x="0" y="0"/>
            <a:chExt cx="4816593" cy="2709333"/>
          </a:xfrm>
        </p:grpSpPr>
        <p:sp>
          <p:nvSpPr>
            <p:cNvPr id="4" name="Freeform 4"/>
            <p:cNvSpPr/>
            <p:nvPr/>
          </p:nvSpPr>
          <p:spPr>
            <a:xfrm>
              <a:off x="0" y="0"/>
              <a:ext cx="4816592" cy="2709333"/>
            </a:xfrm>
            <a:custGeom>
              <a:avLst/>
              <a:gdLst/>
              <a:ahLst/>
              <a:cxnLst/>
              <a:rect l="l" t="t" r="r" b="b"/>
              <a:pathLst>
                <a:path w="4816592" h="2709333">
                  <a:moveTo>
                    <a:pt x="0" y="0"/>
                  </a:moveTo>
                  <a:lnTo>
                    <a:pt x="4816592" y="0"/>
                  </a:lnTo>
                  <a:lnTo>
                    <a:pt x="4816592" y="2709333"/>
                  </a:lnTo>
                  <a:lnTo>
                    <a:pt x="0" y="2709333"/>
                  </a:lnTo>
                  <a:close/>
                </a:path>
              </a:pathLst>
            </a:custGeom>
            <a:solidFill>
              <a:srgbClr val="001E44">
                <a:alpha val="60000"/>
              </a:srgbClr>
            </a:solidFill>
          </p:spPr>
        </p:sp>
        <p:sp>
          <p:nvSpPr>
            <p:cNvPr id="5" name="TextBox 5"/>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9882164" y="1082777"/>
            <a:ext cx="7377136" cy="8175523"/>
            <a:chOff x="0" y="0"/>
            <a:chExt cx="9836182" cy="10900697"/>
          </a:xfrm>
        </p:grpSpPr>
        <p:sp>
          <p:nvSpPr>
            <p:cNvPr id="7" name="TextBox 7"/>
            <p:cNvSpPr txBox="1"/>
            <p:nvPr/>
          </p:nvSpPr>
          <p:spPr>
            <a:xfrm>
              <a:off x="0" y="-28575"/>
              <a:ext cx="9836182" cy="1491107"/>
            </a:xfrm>
            <a:prstGeom prst="rect">
              <a:avLst/>
            </a:prstGeom>
          </p:spPr>
          <p:txBody>
            <a:bodyPr lIns="0" tIns="0" rIns="0" bIns="0" rtlCol="0" anchor="t">
              <a:spAutoFit/>
            </a:bodyPr>
            <a:lstStyle/>
            <a:p>
              <a:pPr algn="ctr">
                <a:lnSpc>
                  <a:spcPts val="8928"/>
                </a:lnSpc>
              </a:pPr>
              <a:r>
                <a:rPr lang="en-US" sz="7200">
                  <a:solidFill>
                    <a:srgbClr val="FFFFFF"/>
                  </a:solidFill>
                  <a:latin typeface="Russo One Bold"/>
                </a:rPr>
                <a:t>Objectives</a:t>
              </a:r>
            </a:p>
          </p:txBody>
        </p:sp>
        <p:sp>
          <p:nvSpPr>
            <p:cNvPr id="8" name="TextBox 8"/>
            <p:cNvSpPr txBox="1"/>
            <p:nvPr/>
          </p:nvSpPr>
          <p:spPr>
            <a:xfrm>
              <a:off x="0" y="1950795"/>
              <a:ext cx="9836182" cy="8949902"/>
            </a:xfrm>
            <a:prstGeom prst="rect">
              <a:avLst/>
            </a:prstGeom>
          </p:spPr>
          <p:txBody>
            <a:bodyPr lIns="0" tIns="0" rIns="0" bIns="0" rtlCol="0" anchor="t">
              <a:spAutoFit/>
            </a:bodyPr>
            <a:lstStyle/>
            <a:p>
              <a:pPr algn="ctr">
                <a:lnSpc>
                  <a:spcPts val="4479"/>
                </a:lnSpc>
              </a:pPr>
              <a:r>
                <a:rPr lang="en-US" sz="3199" dirty="0">
                  <a:solidFill>
                    <a:srgbClr val="FFFFFF"/>
                  </a:solidFill>
                  <a:latin typeface="Inter"/>
                </a:rPr>
                <a:t>Review the Internet of Things</a:t>
              </a:r>
            </a:p>
            <a:p>
              <a:pPr algn="ctr">
                <a:lnSpc>
                  <a:spcPts val="4479"/>
                </a:lnSpc>
              </a:pPr>
              <a:endParaRPr lang="en-US" sz="3199" dirty="0">
                <a:solidFill>
                  <a:srgbClr val="FFFFFF"/>
                </a:solidFill>
                <a:latin typeface="Inter"/>
              </a:endParaRPr>
            </a:p>
            <a:p>
              <a:pPr algn="ctr">
                <a:lnSpc>
                  <a:spcPts val="4479"/>
                </a:lnSpc>
              </a:pPr>
              <a:r>
                <a:rPr lang="en-US" sz="3199" dirty="0">
                  <a:solidFill>
                    <a:srgbClr val="FFFFFF"/>
                  </a:solidFill>
                  <a:latin typeface="Inter"/>
                </a:rPr>
                <a:t>Discuss the Internet of Everything &amp; It's Four Pillars</a:t>
              </a:r>
            </a:p>
            <a:p>
              <a:pPr algn="ctr">
                <a:lnSpc>
                  <a:spcPts val="4479"/>
                </a:lnSpc>
              </a:pPr>
              <a:endParaRPr lang="en-US" sz="3199" dirty="0">
                <a:solidFill>
                  <a:srgbClr val="FFFFFF"/>
                </a:solidFill>
                <a:latin typeface="Inter"/>
              </a:endParaRPr>
            </a:p>
            <a:p>
              <a:pPr algn="ctr">
                <a:lnSpc>
                  <a:spcPts val="4479"/>
                </a:lnSpc>
              </a:pPr>
              <a:r>
                <a:rPr lang="en-US" sz="3199" dirty="0">
                  <a:solidFill>
                    <a:srgbClr val="FFFFFF"/>
                  </a:solidFill>
                  <a:latin typeface="Inter"/>
                </a:rPr>
                <a:t>Talk About How It's Being Accepted, Growing and Trends It's Creating</a:t>
              </a:r>
            </a:p>
            <a:p>
              <a:pPr algn="ctr">
                <a:lnSpc>
                  <a:spcPts val="4479"/>
                </a:lnSpc>
              </a:pPr>
              <a:endParaRPr lang="en-US" sz="3199" dirty="0">
                <a:solidFill>
                  <a:srgbClr val="FFFFFF"/>
                </a:solidFill>
                <a:latin typeface="Inter"/>
              </a:endParaRPr>
            </a:p>
            <a:p>
              <a:pPr algn="ctr">
                <a:lnSpc>
                  <a:spcPts val="4479"/>
                </a:lnSpc>
              </a:pPr>
              <a:r>
                <a:rPr lang="en-US" sz="3199" dirty="0">
                  <a:solidFill>
                    <a:srgbClr val="FFFFFF"/>
                  </a:solidFill>
                  <a:latin typeface="Inter"/>
                </a:rPr>
                <a:t>Assess Security Concerns Created</a:t>
              </a:r>
            </a:p>
            <a:p>
              <a:pPr algn="ctr">
                <a:lnSpc>
                  <a:spcPts val="4479"/>
                </a:lnSpc>
              </a:pPr>
              <a:endParaRPr lang="en-US" sz="3199" dirty="0">
                <a:solidFill>
                  <a:srgbClr val="FFFFFF"/>
                </a:solidFill>
                <a:latin typeface="Inter"/>
              </a:endParaRPr>
            </a:p>
            <a:p>
              <a:pPr algn="ctr">
                <a:lnSpc>
                  <a:spcPts val="4479"/>
                </a:lnSpc>
              </a:pPr>
              <a:r>
                <a:rPr lang="en-US" sz="3199" dirty="0">
                  <a:solidFill>
                    <a:srgbClr val="FFFFFF"/>
                  </a:solidFill>
                  <a:latin typeface="Inter"/>
                </a:rPr>
                <a:t>Consider Ethical Issues Needing to Be Addressed </a:t>
              </a:r>
            </a:p>
          </p:txBody>
        </p:sp>
      </p:grpSp>
      <p:pic>
        <p:nvPicPr>
          <p:cNvPr id="9" name="Picture 9"/>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0"/>
            <a:ext cx="10287000" cy="10287000"/>
          </a:xfrm>
          <a:prstGeom prst="rect">
            <a:avLst/>
          </a:prstGeom>
        </p:spPr>
      </p:pic>
      <p:pic>
        <p:nvPicPr>
          <p:cNvPr id="10" name="Picture 10"/>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884205" y="1799074"/>
            <a:ext cx="6518590" cy="6688852"/>
          </a:xfrm>
          <a:prstGeom prst="rect">
            <a:avLst/>
          </a:prstGeom>
        </p:spPr>
      </p:pic>
      <p:pic>
        <p:nvPicPr>
          <p:cNvPr id="11" name="Slide 2">
            <a:hlinkClick r:id="" action="ppaction://media"/>
            <a:extLst>
              <a:ext uri="{FF2B5EF4-FFF2-40B4-BE49-F238E27FC236}">
                <a16:creationId xmlns:a16="http://schemas.microsoft.com/office/drawing/2014/main" id="{35566747-7A34-94F7-E8E3-8E34A10162E7}"/>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7373598" y="94107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750" advClick="0" advTm="51000">
        <p:push dir="u"/>
      </p:transition>
    </mc:Choice>
    <mc:Fallback>
      <p:transition spd="slow" advClick="0" advTm="51000">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0546"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5"/>
          <a:srcRect t="7812" b="7812"/>
          <a:stretch>
            <a:fillRect/>
          </a:stretch>
        </p:blipFill>
        <p:spPr>
          <a:xfrm>
            <a:off x="0" y="0"/>
            <a:ext cx="18288000" cy="10287000"/>
          </a:xfrm>
          <a:prstGeom prst="rect">
            <a:avLst/>
          </a:prstGeom>
        </p:spPr>
      </p:pic>
      <p:grpSp>
        <p:nvGrpSpPr>
          <p:cNvPr id="3" name="Group 3"/>
          <p:cNvGrpSpPr/>
          <p:nvPr/>
        </p:nvGrpSpPr>
        <p:grpSpPr>
          <a:xfrm>
            <a:off x="0" y="0"/>
            <a:ext cx="18288000" cy="10287000"/>
            <a:chOff x="0" y="0"/>
            <a:chExt cx="4816593" cy="2709333"/>
          </a:xfrm>
        </p:grpSpPr>
        <p:sp>
          <p:nvSpPr>
            <p:cNvPr id="4" name="Freeform 4"/>
            <p:cNvSpPr/>
            <p:nvPr/>
          </p:nvSpPr>
          <p:spPr>
            <a:xfrm>
              <a:off x="0" y="0"/>
              <a:ext cx="4816592" cy="2709333"/>
            </a:xfrm>
            <a:custGeom>
              <a:avLst/>
              <a:gdLst/>
              <a:ahLst/>
              <a:cxnLst/>
              <a:rect l="l" t="t" r="r" b="b"/>
              <a:pathLst>
                <a:path w="4816592" h="2709333">
                  <a:moveTo>
                    <a:pt x="0" y="0"/>
                  </a:moveTo>
                  <a:lnTo>
                    <a:pt x="4816592" y="0"/>
                  </a:lnTo>
                  <a:lnTo>
                    <a:pt x="4816592" y="2709333"/>
                  </a:lnTo>
                  <a:lnTo>
                    <a:pt x="0" y="2709333"/>
                  </a:lnTo>
                  <a:close/>
                </a:path>
              </a:pathLst>
            </a:custGeom>
            <a:solidFill>
              <a:srgbClr val="001E44">
                <a:alpha val="60000"/>
              </a:srgbClr>
            </a:solidFill>
          </p:spPr>
        </p:sp>
        <p:sp>
          <p:nvSpPr>
            <p:cNvPr id="5" name="TextBox 5"/>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pic>
        <p:nvPicPr>
          <p:cNvPr id="6" name="Picture 6"/>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8026332" y="0"/>
            <a:ext cx="10287000" cy="10287000"/>
          </a:xfrm>
          <a:prstGeom prst="rect">
            <a:avLst/>
          </a:prstGeom>
        </p:spPr>
      </p:pic>
      <p:grpSp>
        <p:nvGrpSpPr>
          <p:cNvPr id="7" name="Group 7"/>
          <p:cNvGrpSpPr/>
          <p:nvPr/>
        </p:nvGrpSpPr>
        <p:grpSpPr>
          <a:xfrm>
            <a:off x="9886027" y="1859695"/>
            <a:ext cx="6567609" cy="6567609"/>
            <a:chOff x="0" y="0"/>
            <a:chExt cx="812800" cy="812800"/>
          </a:xfrm>
        </p:grpSpPr>
        <p:sp>
          <p:nvSpPr>
            <p:cNvPr id="8" name="Freeform 8"/>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62E52"/>
            </a:solidFill>
            <a:ln w="76200">
              <a:solidFill>
                <a:srgbClr val="13B8FF"/>
              </a:solidFill>
            </a:ln>
          </p:spPr>
        </p:sp>
        <p:sp>
          <p:nvSpPr>
            <p:cNvPr id="9" name="TextBox 9"/>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pic>
        <p:nvPicPr>
          <p:cNvPr id="10" name="Picture 10"/>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1054549" y="3270514"/>
            <a:ext cx="4230564" cy="3745972"/>
          </a:xfrm>
          <a:prstGeom prst="rect">
            <a:avLst/>
          </a:prstGeom>
        </p:spPr>
      </p:pic>
      <p:grpSp>
        <p:nvGrpSpPr>
          <p:cNvPr id="11" name="Group 11"/>
          <p:cNvGrpSpPr/>
          <p:nvPr/>
        </p:nvGrpSpPr>
        <p:grpSpPr>
          <a:xfrm>
            <a:off x="1028700" y="2455914"/>
            <a:ext cx="7377136" cy="5375173"/>
            <a:chOff x="0" y="0"/>
            <a:chExt cx="9836182" cy="7166897"/>
          </a:xfrm>
        </p:grpSpPr>
        <p:sp>
          <p:nvSpPr>
            <p:cNvPr id="12" name="TextBox 12"/>
            <p:cNvSpPr txBox="1"/>
            <p:nvPr/>
          </p:nvSpPr>
          <p:spPr>
            <a:xfrm>
              <a:off x="0" y="-28575"/>
              <a:ext cx="9836182" cy="3002407"/>
            </a:xfrm>
            <a:prstGeom prst="rect">
              <a:avLst/>
            </a:prstGeom>
          </p:spPr>
          <p:txBody>
            <a:bodyPr lIns="0" tIns="0" rIns="0" bIns="0" rtlCol="0" anchor="t">
              <a:spAutoFit/>
            </a:bodyPr>
            <a:lstStyle/>
            <a:p>
              <a:pPr algn="ctr">
                <a:lnSpc>
                  <a:spcPts val="8928"/>
                </a:lnSpc>
              </a:pPr>
              <a:r>
                <a:rPr lang="en-US" sz="7200">
                  <a:solidFill>
                    <a:srgbClr val="FFFFFF"/>
                  </a:solidFill>
                  <a:latin typeface="Russo One Bold"/>
                </a:rPr>
                <a:t>The Internet of Things</a:t>
              </a:r>
            </a:p>
          </p:txBody>
        </p:sp>
        <p:sp>
          <p:nvSpPr>
            <p:cNvPr id="13" name="TextBox 13"/>
            <p:cNvSpPr txBox="1"/>
            <p:nvPr/>
          </p:nvSpPr>
          <p:spPr>
            <a:xfrm>
              <a:off x="0" y="3462095"/>
              <a:ext cx="9836182" cy="3704802"/>
            </a:xfrm>
            <a:prstGeom prst="rect">
              <a:avLst/>
            </a:prstGeom>
          </p:spPr>
          <p:txBody>
            <a:bodyPr lIns="0" tIns="0" rIns="0" bIns="0" rtlCol="0" anchor="t">
              <a:spAutoFit/>
            </a:bodyPr>
            <a:lstStyle/>
            <a:p>
              <a:pPr algn="ctr">
                <a:lnSpc>
                  <a:spcPts val="4479"/>
                </a:lnSpc>
              </a:pPr>
              <a:r>
                <a:rPr lang="en-US" sz="3199">
                  <a:solidFill>
                    <a:srgbClr val="FFFFFF"/>
                  </a:solidFill>
                  <a:latin typeface="Inter"/>
                </a:rPr>
                <a:t>The Interconnection of Devices or Objects Through the Internet</a:t>
              </a:r>
            </a:p>
            <a:p>
              <a:pPr algn="ctr">
                <a:lnSpc>
                  <a:spcPts val="4479"/>
                </a:lnSpc>
              </a:pPr>
              <a:endParaRPr lang="en-US" sz="3199">
                <a:solidFill>
                  <a:srgbClr val="FFFFFF"/>
                </a:solidFill>
                <a:latin typeface="Inter"/>
              </a:endParaRPr>
            </a:p>
            <a:p>
              <a:pPr algn="ctr">
                <a:lnSpc>
                  <a:spcPts val="4479"/>
                </a:lnSpc>
              </a:pPr>
              <a:r>
                <a:rPr lang="en-US" sz="3199">
                  <a:solidFill>
                    <a:srgbClr val="FFFFFF"/>
                  </a:solidFill>
                  <a:latin typeface="Inter"/>
                </a:rPr>
                <a:t>Collect and Produce Data that is Shared for Other Objects to Use</a:t>
              </a:r>
            </a:p>
          </p:txBody>
        </p:sp>
      </p:grpSp>
      <p:pic>
        <p:nvPicPr>
          <p:cNvPr id="14" name="Slide 3">
            <a:hlinkClick r:id="" action="ppaction://media"/>
            <a:extLst>
              <a:ext uri="{FF2B5EF4-FFF2-40B4-BE49-F238E27FC236}">
                <a16:creationId xmlns:a16="http://schemas.microsoft.com/office/drawing/2014/main" id="{D117554C-004F-DD44-064B-3E19EF3DF078}"/>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7309998" y="94869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750" advClick="0" advTm="36500">
        <p:push dir="u"/>
      </p:transition>
    </mc:Choice>
    <mc:Fallback>
      <p:transition spd="slow" advClick="0" advTm="36500">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6048"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5"/>
          <a:srcRect t="7812" b="7812"/>
          <a:stretch>
            <a:fillRect/>
          </a:stretch>
        </p:blipFill>
        <p:spPr>
          <a:xfrm>
            <a:off x="0" y="0"/>
            <a:ext cx="18288000" cy="10287000"/>
          </a:xfrm>
          <a:prstGeom prst="rect">
            <a:avLst/>
          </a:prstGeom>
        </p:spPr>
      </p:pic>
      <p:grpSp>
        <p:nvGrpSpPr>
          <p:cNvPr id="3" name="Group 3"/>
          <p:cNvGrpSpPr/>
          <p:nvPr/>
        </p:nvGrpSpPr>
        <p:grpSpPr>
          <a:xfrm>
            <a:off x="0" y="0"/>
            <a:ext cx="18288000" cy="10287000"/>
            <a:chOff x="0" y="0"/>
            <a:chExt cx="4816593" cy="2709333"/>
          </a:xfrm>
        </p:grpSpPr>
        <p:sp>
          <p:nvSpPr>
            <p:cNvPr id="4" name="Freeform 4"/>
            <p:cNvSpPr/>
            <p:nvPr/>
          </p:nvSpPr>
          <p:spPr>
            <a:xfrm>
              <a:off x="0" y="0"/>
              <a:ext cx="4816592" cy="2709333"/>
            </a:xfrm>
            <a:custGeom>
              <a:avLst/>
              <a:gdLst/>
              <a:ahLst/>
              <a:cxnLst/>
              <a:rect l="l" t="t" r="r" b="b"/>
              <a:pathLst>
                <a:path w="4816592" h="2709333">
                  <a:moveTo>
                    <a:pt x="0" y="0"/>
                  </a:moveTo>
                  <a:lnTo>
                    <a:pt x="4816592" y="0"/>
                  </a:lnTo>
                  <a:lnTo>
                    <a:pt x="4816592" y="2709333"/>
                  </a:lnTo>
                  <a:lnTo>
                    <a:pt x="0" y="2709333"/>
                  </a:lnTo>
                  <a:close/>
                </a:path>
              </a:pathLst>
            </a:custGeom>
            <a:solidFill>
              <a:srgbClr val="001E44">
                <a:alpha val="60000"/>
              </a:srgbClr>
            </a:solidFill>
          </p:spPr>
        </p:sp>
        <p:sp>
          <p:nvSpPr>
            <p:cNvPr id="5" name="TextBox 5"/>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pic>
        <p:nvPicPr>
          <p:cNvPr id="6" name="Picture 6"/>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0"/>
            <a:ext cx="10287000" cy="10287000"/>
          </a:xfrm>
          <a:prstGeom prst="rect">
            <a:avLst/>
          </a:prstGeom>
        </p:spPr>
      </p:pic>
      <p:grpSp>
        <p:nvGrpSpPr>
          <p:cNvPr id="7" name="Group 7"/>
          <p:cNvGrpSpPr/>
          <p:nvPr/>
        </p:nvGrpSpPr>
        <p:grpSpPr>
          <a:xfrm>
            <a:off x="1859695" y="1859695"/>
            <a:ext cx="6567609" cy="6567609"/>
            <a:chOff x="0" y="0"/>
            <a:chExt cx="812800" cy="812800"/>
          </a:xfrm>
        </p:grpSpPr>
        <p:sp>
          <p:nvSpPr>
            <p:cNvPr id="8" name="Freeform 8"/>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13B8FF"/>
            </a:solidFill>
            <a:ln w="76200">
              <a:solidFill>
                <a:srgbClr val="13B8FF"/>
              </a:solidFill>
            </a:ln>
          </p:spPr>
        </p:sp>
        <p:sp>
          <p:nvSpPr>
            <p:cNvPr id="9" name="TextBox 9"/>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pic>
        <p:nvPicPr>
          <p:cNvPr id="10" name="Picture 10"/>
          <p:cNvPicPr>
            <a:picLocks noChangeAspect="1"/>
          </p:cNvPicPr>
          <p:nvPr/>
        </p:nvPicPr>
        <p:blipFill>
          <a:blip r:embed="rId8"/>
          <a:srcRect/>
          <a:stretch>
            <a:fillRect/>
          </a:stretch>
        </p:blipFill>
        <p:spPr>
          <a:xfrm>
            <a:off x="3086100" y="3086100"/>
            <a:ext cx="4114800" cy="4114800"/>
          </a:xfrm>
          <a:prstGeom prst="rect">
            <a:avLst/>
          </a:prstGeom>
        </p:spPr>
      </p:pic>
      <p:grpSp>
        <p:nvGrpSpPr>
          <p:cNvPr id="11" name="Group 11"/>
          <p:cNvGrpSpPr/>
          <p:nvPr/>
        </p:nvGrpSpPr>
        <p:grpSpPr>
          <a:xfrm>
            <a:off x="9882164" y="2174926"/>
            <a:ext cx="7377136" cy="5937148"/>
            <a:chOff x="0" y="0"/>
            <a:chExt cx="9836182" cy="7916197"/>
          </a:xfrm>
        </p:grpSpPr>
        <p:sp>
          <p:nvSpPr>
            <p:cNvPr id="12" name="TextBox 12"/>
            <p:cNvSpPr txBox="1"/>
            <p:nvPr/>
          </p:nvSpPr>
          <p:spPr>
            <a:xfrm>
              <a:off x="0" y="-28575"/>
              <a:ext cx="9836182" cy="3002407"/>
            </a:xfrm>
            <a:prstGeom prst="rect">
              <a:avLst/>
            </a:prstGeom>
          </p:spPr>
          <p:txBody>
            <a:bodyPr lIns="0" tIns="0" rIns="0" bIns="0" rtlCol="0" anchor="t">
              <a:spAutoFit/>
            </a:bodyPr>
            <a:lstStyle/>
            <a:p>
              <a:pPr algn="ctr">
                <a:lnSpc>
                  <a:spcPts val="8928"/>
                </a:lnSpc>
              </a:pPr>
              <a:r>
                <a:rPr lang="en-US" sz="7200">
                  <a:solidFill>
                    <a:srgbClr val="FFFFFF"/>
                  </a:solidFill>
                  <a:latin typeface="Russo One Bold"/>
                </a:rPr>
                <a:t>The Internet of Things</a:t>
              </a:r>
            </a:p>
          </p:txBody>
        </p:sp>
        <p:sp>
          <p:nvSpPr>
            <p:cNvPr id="13" name="TextBox 13"/>
            <p:cNvSpPr txBox="1"/>
            <p:nvPr/>
          </p:nvSpPr>
          <p:spPr>
            <a:xfrm>
              <a:off x="0" y="3462095"/>
              <a:ext cx="9836182" cy="4454102"/>
            </a:xfrm>
            <a:prstGeom prst="rect">
              <a:avLst/>
            </a:prstGeom>
          </p:spPr>
          <p:txBody>
            <a:bodyPr lIns="0" tIns="0" rIns="0" bIns="0" rtlCol="0" anchor="t">
              <a:spAutoFit/>
            </a:bodyPr>
            <a:lstStyle/>
            <a:p>
              <a:pPr algn="ctr">
                <a:lnSpc>
                  <a:spcPts val="4479"/>
                </a:lnSpc>
              </a:pPr>
              <a:r>
                <a:rPr lang="en-US" sz="3199">
                  <a:solidFill>
                    <a:srgbClr val="FFFFFF"/>
                  </a:solidFill>
                  <a:latin typeface="Inter"/>
                </a:rPr>
                <a:t>Artificial Intelligence and Machine Learning are Part of the Internet of Things</a:t>
              </a:r>
            </a:p>
            <a:p>
              <a:pPr algn="ctr">
                <a:lnSpc>
                  <a:spcPts val="4479"/>
                </a:lnSpc>
              </a:pPr>
              <a:endParaRPr lang="en-US" sz="3199">
                <a:solidFill>
                  <a:srgbClr val="FFFFFF"/>
                </a:solidFill>
                <a:latin typeface="Inter"/>
              </a:endParaRPr>
            </a:p>
            <a:p>
              <a:pPr algn="ctr">
                <a:lnSpc>
                  <a:spcPts val="4479"/>
                </a:lnSpc>
              </a:pPr>
              <a:r>
                <a:rPr lang="en-US" sz="3199">
                  <a:solidFill>
                    <a:srgbClr val="FFFFFF"/>
                  </a:solidFill>
                  <a:latin typeface="Inter"/>
                </a:rPr>
                <a:t>64 Billion Devices and Objects by 2026</a:t>
              </a:r>
            </a:p>
          </p:txBody>
        </p:sp>
      </p:grpSp>
      <p:pic>
        <p:nvPicPr>
          <p:cNvPr id="14" name="Slide 4">
            <a:hlinkClick r:id="" action="ppaction://media"/>
            <a:extLst>
              <a:ext uri="{FF2B5EF4-FFF2-40B4-BE49-F238E27FC236}">
                <a16:creationId xmlns:a16="http://schemas.microsoft.com/office/drawing/2014/main" id="{8494495D-55DD-DFA2-F20B-25EA5F512756}"/>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7373598" y="94869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750" advClick="0" advTm="27000">
        <p:push dir="u"/>
      </p:transition>
    </mc:Choice>
    <mc:Fallback>
      <p:transition spd="slow" advClick="0" advTm="27000">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6775"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5"/>
          <a:srcRect t="7812" b="7812"/>
          <a:stretch>
            <a:fillRect/>
          </a:stretch>
        </p:blipFill>
        <p:spPr>
          <a:xfrm>
            <a:off x="0" y="0"/>
            <a:ext cx="18288000" cy="10287000"/>
          </a:xfrm>
          <a:prstGeom prst="rect">
            <a:avLst/>
          </a:prstGeom>
        </p:spPr>
      </p:pic>
      <p:grpSp>
        <p:nvGrpSpPr>
          <p:cNvPr id="3" name="Group 3"/>
          <p:cNvGrpSpPr/>
          <p:nvPr/>
        </p:nvGrpSpPr>
        <p:grpSpPr>
          <a:xfrm>
            <a:off x="0" y="0"/>
            <a:ext cx="18288000" cy="10287000"/>
            <a:chOff x="0" y="0"/>
            <a:chExt cx="4816593" cy="2709333"/>
          </a:xfrm>
        </p:grpSpPr>
        <p:sp>
          <p:nvSpPr>
            <p:cNvPr id="4" name="Freeform 4"/>
            <p:cNvSpPr/>
            <p:nvPr/>
          </p:nvSpPr>
          <p:spPr>
            <a:xfrm>
              <a:off x="0" y="0"/>
              <a:ext cx="4816592" cy="2709333"/>
            </a:xfrm>
            <a:custGeom>
              <a:avLst/>
              <a:gdLst/>
              <a:ahLst/>
              <a:cxnLst/>
              <a:rect l="l" t="t" r="r" b="b"/>
              <a:pathLst>
                <a:path w="4816592" h="2709333">
                  <a:moveTo>
                    <a:pt x="0" y="0"/>
                  </a:moveTo>
                  <a:lnTo>
                    <a:pt x="4816592" y="0"/>
                  </a:lnTo>
                  <a:lnTo>
                    <a:pt x="4816592" y="2709333"/>
                  </a:lnTo>
                  <a:lnTo>
                    <a:pt x="0" y="2709333"/>
                  </a:lnTo>
                  <a:close/>
                </a:path>
              </a:pathLst>
            </a:custGeom>
            <a:solidFill>
              <a:srgbClr val="001E44">
                <a:alpha val="74902"/>
              </a:srgbClr>
            </a:solidFill>
          </p:spPr>
        </p:sp>
        <p:sp>
          <p:nvSpPr>
            <p:cNvPr id="5" name="TextBox 5"/>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3127161" y="-3136810"/>
            <a:ext cx="13821787" cy="10723916"/>
            <a:chOff x="0" y="0"/>
            <a:chExt cx="18429049" cy="14298555"/>
          </a:xfrm>
        </p:grpSpPr>
        <p:pic>
          <p:nvPicPr>
            <p:cNvPr id="7" name="Picture 7"/>
            <p:cNvPicPr>
              <a:picLocks noChangeAspect="1"/>
            </p:cNvPicPr>
            <p:nvPr/>
          </p:nvPicPr>
          <p:blipFill>
            <a:blip r:embed="rId6">
              <a:alphaModFix amt="4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582555"/>
              <a:ext cx="13716000" cy="13716000"/>
            </a:xfrm>
            <a:prstGeom prst="rect">
              <a:avLst/>
            </a:prstGeom>
          </p:spPr>
        </p:pic>
        <p:pic>
          <p:nvPicPr>
            <p:cNvPr id="8" name="Picture 8"/>
            <p:cNvPicPr>
              <a:picLocks noChangeAspect="1"/>
            </p:cNvPicPr>
            <p:nvPr/>
          </p:nvPicPr>
          <p:blipFill>
            <a:blip r:embed="rId8">
              <a:alphaModFix amt="40000"/>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4713049" y="0"/>
              <a:ext cx="13716000" cy="13716000"/>
            </a:xfrm>
            <a:prstGeom prst="rect">
              <a:avLst/>
            </a:prstGeom>
          </p:spPr>
        </p:pic>
      </p:grpSp>
      <p:sp>
        <p:nvSpPr>
          <p:cNvPr id="9" name="TextBox 9"/>
          <p:cNvSpPr txBox="1"/>
          <p:nvPr/>
        </p:nvSpPr>
        <p:spPr>
          <a:xfrm>
            <a:off x="797504" y="1566197"/>
            <a:ext cx="8346496" cy="2258949"/>
          </a:xfrm>
          <a:prstGeom prst="rect">
            <a:avLst/>
          </a:prstGeom>
        </p:spPr>
        <p:txBody>
          <a:bodyPr lIns="0" tIns="0" rIns="0" bIns="0" rtlCol="0" anchor="t">
            <a:spAutoFit/>
          </a:bodyPr>
          <a:lstStyle/>
          <a:p>
            <a:pPr>
              <a:lnSpc>
                <a:spcPts val="8928"/>
              </a:lnSpc>
            </a:pPr>
            <a:r>
              <a:rPr lang="en-US" sz="7200">
                <a:solidFill>
                  <a:srgbClr val="FFFFFF"/>
                </a:solidFill>
                <a:latin typeface="Russo One Bold"/>
              </a:rPr>
              <a:t>Internet of Everything</a:t>
            </a:r>
          </a:p>
        </p:txBody>
      </p:sp>
      <p:grpSp>
        <p:nvGrpSpPr>
          <p:cNvPr id="10" name="Group 10"/>
          <p:cNvGrpSpPr/>
          <p:nvPr/>
        </p:nvGrpSpPr>
        <p:grpSpPr>
          <a:xfrm>
            <a:off x="2524895" y="5181268"/>
            <a:ext cx="1258838" cy="1258838"/>
            <a:chOff x="0" y="0"/>
            <a:chExt cx="1678450" cy="1678450"/>
          </a:xfrm>
        </p:grpSpPr>
        <p:pic>
          <p:nvPicPr>
            <p:cNvPr id="11" name="Picture 11"/>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0" y="0"/>
              <a:ext cx="1678450" cy="1678450"/>
            </a:xfrm>
            <a:prstGeom prst="rect">
              <a:avLst/>
            </a:prstGeom>
          </p:spPr>
        </p:pic>
        <p:grpSp>
          <p:nvGrpSpPr>
            <p:cNvPr id="12" name="Group 12"/>
            <p:cNvGrpSpPr/>
            <p:nvPr/>
          </p:nvGrpSpPr>
          <p:grpSpPr>
            <a:xfrm>
              <a:off x="308262" y="308262"/>
              <a:ext cx="1061927" cy="1061927"/>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630849" y="0"/>
                      <a:pt x="812800" y="181951"/>
                      <a:pt x="812800" y="406400"/>
                    </a:cubicBezTo>
                    <a:cubicBezTo>
                      <a:pt x="812800" y="630849"/>
                      <a:pt x="630849" y="812800"/>
                      <a:pt x="406400" y="812800"/>
                    </a:cubicBezTo>
                    <a:cubicBezTo>
                      <a:pt x="181951" y="812800"/>
                      <a:pt x="0" y="630849"/>
                      <a:pt x="0" y="406400"/>
                    </a:cubicBezTo>
                    <a:cubicBezTo>
                      <a:pt x="0" y="181951"/>
                      <a:pt x="181951" y="0"/>
                      <a:pt x="406400" y="0"/>
                    </a:cubicBezTo>
                    <a:lnTo>
                      <a:pt x="406400" y="0"/>
                    </a:lnTo>
                    <a:close/>
                  </a:path>
                </a:pathLst>
              </a:custGeom>
              <a:solidFill>
                <a:srgbClr val="000000">
                  <a:alpha val="0"/>
                </a:srgbClr>
              </a:solidFill>
              <a:ln w="28575">
                <a:solidFill>
                  <a:srgbClr val="FFFFFF"/>
                </a:solidFill>
              </a:ln>
            </p:spPr>
          </p:sp>
          <p:sp>
            <p:nvSpPr>
              <p:cNvPr id="14" name="TextBox 14"/>
              <p:cNvSpPr txBox="1"/>
              <p:nvPr/>
            </p:nvSpPr>
            <p:spPr>
              <a:xfrm>
                <a:off x="76200" y="57150"/>
                <a:ext cx="660400" cy="679450"/>
              </a:xfrm>
              <a:prstGeom prst="rect">
                <a:avLst/>
              </a:prstGeom>
            </p:spPr>
            <p:txBody>
              <a:bodyPr lIns="50800" tIns="50800" rIns="50800" bIns="50800" rtlCol="0" anchor="ctr"/>
              <a:lstStyle/>
              <a:p>
                <a:pPr algn="ctr">
                  <a:lnSpc>
                    <a:spcPts val="920"/>
                  </a:lnSpc>
                </a:pPr>
                <a:endParaRPr/>
              </a:p>
            </p:txBody>
          </p:sp>
        </p:grpSp>
        <p:grpSp>
          <p:nvGrpSpPr>
            <p:cNvPr id="15" name="Group 15"/>
            <p:cNvGrpSpPr/>
            <p:nvPr/>
          </p:nvGrpSpPr>
          <p:grpSpPr>
            <a:xfrm>
              <a:off x="464152" y="464152"/>
              <a:ext cx="750146" cy="750146"/>
              <a:chOff x="0" y="0"/>
              <a:chExt cx="812800" cy="812800"/>
            </a:xfrm>
          </p:grpSpPr>
          <p:sp>
            <p:nvSpPr>
              <p:cNvPr id="16" name="Freeform 16"/>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13B8FF"/>
              </a:solidFill>
            </p:spPr>
          </p:sp>
          <p:sp>
            <p:nvSpPr>
              <p:cNvPr id="17" name="TextBox 17"/>
              <p:cNvSpPr txBox="1"/>
              <p:nvPr/>
            </p:nvSpPr>
            <p:spPr>
              <a:xfrm>
                <a:off x="76200" y="57150"/>
                <a:ext cx="660400" cy="679450"/>
              </a:xfrm>
              <a:prstGeom prst="rect">
                <a:avLst/>
              </a:prstGeom>
            </p:spPr>
            <p:txBody>
              <a:bodyPr lIns="50800" tIns="50800" rIns="50800" bIns="50800" rtlCol="0" anchor="ctr"/>
              <a:lstStyle/>
              <a:p>
                <a:pPr algn="ctr">
                  <a:lnSpc>
                    <a:spcPts val="920"/>
                  </a:lnSpc>
                </a:pPr>
                <a:endParaRPr/>
              </a:p>
            </p:txBody>
          </p:sp>
        </p:grpSp>
      </p:grpSp>
      <p:grpSp>
        <p:nvGrpSpPr>
          <p:cNvPr id="18" name="Group 18"/>
          <p:cNvGrpSpPr/>
          <p:nvPr/>
        </p:nvGrpSpPr>
        <p:grpSpPr>
          <a:xfrm>
            <a:off x="9435789" y="2080540"/>
            <a:ext cx="1258838" cy="1258838"/>
            <a:chOff x="0" y="0"/>
            <a:chExt cx="1678450" cy="1678450"/>
          </a:xfrm>
        </p:grpSpPr>
        <p:pic>
          <p:nvPicPr>
            <p:cNvPr id="19" name="Picture 19"/>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0" y="0"/>
              <a:ext cx="1678450" cy="1678450"/>
            </a:xfrm>
            <a:prstGeom prst="rect">
              <a:avLst/>
            </a:prstGeom>
          </p:spPr>
        </p:pic>
        <p:grpSp>
          <p:nvGrpSpPr>
            <p:cNvPr id="20" name="Group 20"/>
            <p:cNvGrpSpPr/>
            <p:nvPr/>
          </p:nvGrpSpPr>
          <p:grpSpPr>
            <a:xfrm>
              <a:off x="308262" y="308262"/>
              <a:ext cx="1061927" cy="1061927"/>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630849" y="0"/>
                      <a:pt x="812800" y="181951"/>
                      <a:pt x="812800" y="406400"/>
                    </a:cubicBezTo>
                    <a:cubicBezTo>
                      <a:pt x="812800" y="630849"/>
                      <a:pt x="630849" y="812800"/>
                      <a:pt x="406400" y="812800"/>
                    </a:cubicBezTo>
                    <a:cubicBezTo>
                      <a:pt x="181951" y="812800"/>
                      <a:pt x="0" y="630849"/>
                      <a:pt x="0" y="406400"/>
                    </a:cubicBezTo>
                    <a:cubicBezTo>
                      <a:pt x="0" y="181951"/>
                      <a:pt x="181951" y="0"/>
                      <a:pt x="406400" y="0"/>
                    </a:cubicBezTo>
                    <a:lnTo>
                      <a:pt x="406400" y="0"/>
                    </a:lnTo>
                    <a:close/>
                  </a:path>
                </a:pathLst>
              </a:custGeom>
              <a:solidFill>
                <a:srgbClr val="000000">
                  <a:alpha val="0"/>
                </a:srgbClr>
              </a:solidFill>
              <a:ln w="28575">
                <a:solidFill>
                  <a:srgbClr val="FFFFFF"/>
                </a:solidFill>
              </a:ln>
            </p:spPr>
          </p:sp>
          <p:sp>
            <p:nvSpPr>
              <p:cNvPr id="22" name="TextBox 22"/>
              <p:cNvSpPr txBox="1"/>
              <p:nvPr/>
            </p:nvSpPr>
            <p:spPr>
              <a:xfrm>
                <a:off x="76200" y="57150"/>
                <a:ext cx="660400" cy="679450"/>
              </a:xfrm>
              <a:prstGeom prst="rect">
                <a:avLst/>
              </a:prstGeom>
            </p:spPr>
            <p:txBody>
              <a:bodyPr lIns="50800" tIns="50800" rIns="50800" bIns="50800" rtlCol="0" anchor="ctr"/>
              <a:lstStyle/>
              <a:p>
                <a:pPr algn="ctr">
                  <a:lnSpc>
                    <a:spcPts val="920"/>
                  </a:lnSpc>
                </a:pPr>
                <a:endParaRPr/>
              </a:p>
            </p:txBody>
          </p:sp>
        </p:grpSp>
        <p:grpSp>
          <p:nvGrpSpPr>
            <p:cNvPr id="23" name="Group 23"/>
            <p:cNvGrpSpPr/>
            <p:nvPr/>
          </p:nvGrpSpPr>
          <p:grpSpPr>
            <a:xfrm>
              <a:off x="464152" y="464152"/>
              <a:ext cx="750146" cy="750146"/>
              <a:chOff x="0" y="0"/>
              <a:chExt cx="812800" cy="812800"/>
            </a:xfrm>
          </p:grpSpPr>
          <p:sp>
            <p:nvSpPr>
              <p:cNvPr id="24" name="Freeform 24"/>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13B8FF"/>
              </a:solidFill>
            </p:spPr>
          </p:sp>
          <p:sp>
            <p:nvSpPr>
              <p:cNvPr id="25" name="TextBox 25"/>
              <p:cNvSpPr txBox="1"/>
              <p:nvPr/>
            </p:nvSpPr>
            <p:spPr>
              <a:xfrm>
                <a:off x="76200" y="57150"/>
                <a:ext cx="660400" cy="679450"/>
              </a:xfrm>
              <a:prstGeom prst="rect">
                <a:avLst/>
              </a:prstGeom>
            </p:spPr>
            <p:txBody>
              <a:bodyPr lIns="50800" tIns="50800" rIns="50800" bIns="50800" rtlCol="0" anchor="ctr"/>
              <a:lstStyle/>
              <a:p>
                <a:pPr algn="ctr">
                  <a:lnSpc>
                    <a:spcPts val="920"/>
                  </a:lnSpc>
                </a:pPr>
                <a:endParaRPr/>
              </a:p>
            </p:txBody>
          </p:sp>
        </p:grpSp>
      </p:grpSp>
      <p:grpSp>
        <p:nvGrpSpPr>
          <p:cNvPr id="26" name="Group 26"/>
          <p:cNvGrpSpPr/>
          <p:nvPr/>
        </p:nvGrpSpPr>
        <p:grpSpPr>
          <a:xfrm>
            <a:off x="3783733" y="6440106"/>
            <a:ext cx="4598454" cy="1758330"/>
            <a:chOff x="0" y="0"/>
            <a:chExt cx="6131272" cy="2344440"/>
          </a:xfrm>
        </p:grpSpPr>
        <p:sp>
          <p:nvSpPr>
            <p:cNvPr id="27" name="AutoShape 27"/>
            <p:cNvSpPr/>
            <p:nvPr/>
          </p:nvSpPr>
          <p:spPr>
            <a:xfrm rot="5400000">
              <a:off x="-1140470" y="1140470"/>
              <a:ext cx="2344440" cy="0"/>
            </a:xfrm>
            <a:prstGeom prst="line">
              <a:avLst/>
            </a:prstGeom>
            <a:ln w="63500" cap="flat">
              <a:solidFill>
                <a:srgbClr val="59CDFF"/>
              </a:solidFill>
              <a:prstDash val="solid"/>
              <a:headEnd type="none" w="sm" len="sm"/>
              <a:tailEnd type="none" w="sm" len="sm"/>
            </a:ln>
          </p:spPr>
        </p:sp>
        <p:sp>
          <p:nvSpPr>
            <p:cNvPr id="28" name="TextBox 28"/>
            <p:cNvSpPr txBox="1"/>
            <p:nvPr/>
          </p:nvSpPr>
          <p:spPr>
            <a:xfrm>
              <a:off x="364932" y="-94806"/>
              <a:ext cx="5766340" cy="2439247"/>
            </a:xfrm>
            <a:prstGeom prst="rect">
              <a:avLst/>
            </a:prstGeom>
          </p:spPr>
          <p:txBody>
            <a:bodyPr lIns="0" tIns="0" rIns="0" bIns="0" rtlCol="0" anchor="t">
              <a:spAutoFit/>
            </a:bodyPr>
            <a:lstStyle/>
            <a:p>
              <a:pPr marL="0" lvl="1" indent="0" algn="l">
                <a:lnSpc>
                  <a:spcPts val="4960"/>
                </a:lnSpc>
                <a:spcBef>
                  <a:spcPct val="0"/>
                </a:spcBef>
              </a:pPr>
              <a:r>
                <a:rPr lang="en-US" sz="3200">
                  <a:solidFill>
                    <a:srgbClr val="FFFFFF"/>
                  </a:solidFill>
                  <a:latin typeface="Inter"/>
                </a:rPr>
                <a:t>Combines the Internet of Things With the Human Perspective</a:t>
              </a:r>
            </a:p>
          </p:txBody>
        </p:sp>
      </p:grpSp>
      <p:grpSp>
        <p:nvGrpSpPr>
          <p:cNvPr id="29" name="Group 29"/>
          <p:cNvGrpSpPr/>
          <p:nvPr/>
        </p:nvGrpSpPr>
        <p:grpSpPr>
          <a:xfrm>
            <a:off x="10696252" y="3339378"/>
            <a:ext cx="4910770" cy="4902579"/>
            <a:chOff x="0" y="0"/>
            <a:chExt cx="6547693" cy="6536772"/>
          </a:xfrm>
        </p:grpSpPr>
        <p:sp>
          <p:nvSpPr>
            <p:cNvPr id="30" name="AutoShape 30"/>
            <p:cNvSpPr/>
            <p:nvPr/>
          </p:nvSpPr>
          <p:spPr>
            <a:xfrm rot="5400000">
              <a:off x="-3207622" y="3207622"/>
              <a:ext cx="6478745" cy="0"/>
            </a:xfrm>
            <a:prstGeom prst="line">
              <a:avLst/>
            </a:prstGeom>
            <a:ln w="63500" cap="flat">
              <a:solidFill>
                <a:srgbClr val="59CDFF"/>
              </a:solidFill>
              <a:prstDash val="solid"/>
              <a:headEnd type="none" w="sm" len="sm"/>
              <a:tailEnd type="none" w="sm" len="sm"/>
            </a:ln>
          </p:spPr>
        </p:sp>
        <p:sp>
          <p:nvSpPr>
            <p:cNvPr id="31" name="TextBox 31"/>
            <p:cNvSpPr txBox="1"/>
            <p:nvPr/>
          </p:nvSpPr>
          <p:spPr>
            <a:xfrm>
              <a:off x="387679" y="-93475"/>
              <a:ext cx="6160014" cy="6630247"/>
            </a:xfrm>
            <a:prstGeom prst="rect">
              <a:avLst/>
            </a:prstGeom>
          </p:spPr>
          <p:txBody>
            <a:bodyPr lIns="0" tIns="0" rIns="0" bIns="0" rtlCol="0" anchor="t">
              <a:spAutoFit/>
            </a:bodyPr>
            <a:lstStyle/>
            <a:p>
              <a:pPr>
                <a:lnSpc>
                  <a:spcPts val="4959"/>
                </a:lnSpc>
              </a:pPr>
              <a:r>
                <a:rPr lang="en-US" sz="3199">
                  <a:solidFill>
                    <a:srgbClr val="FFFFFF"/>
                  </a:solidFill>
                  <a:latin typeface="Inter"/>
                </a:rPr>
                <a:t>Explained Through the Four Pillars that Create Its Structure:</a:t>
              </a:r>
            </a:p>
            <a:p>
              <a:pPr>
                <a:lnSpc>
                  <a:spcPts val="4959"/>
                </a:lnSpc>
              </a:pPr>
              <a:endParaRPr lang="en-US" sz="3199">
                <a:solidFill>
                  <a:srgbClr val="FFFFFF"/>
                </a:solidFill>
                <a:latin typeface="Inter"/>
              </a:endParaRPr>
            </a:p>
            <a:p>
              <a:pPr>
                <a:lnSpc>
                  <a:spcPts val="4959"/>
                </a:lnSpc>
              </a:pPr>
              <a:r>
                <a:rPr lang="en-US" sz="3199">
                  <a:solidFill>
                    <a:srgbClr val="FFFFFF"/>
                  </a:solidFill>
                  <a:latin typeface="Inter"/>
                </a:rPr>
                <a:t>People</a:t>
              </a:r>
            </a:p>
            <a:p>
              <a:pPr>
                <a:lnSpc>
                  <a:spcPts val="4959"/>
                </a:lnSpc>
              </a:pPr>
              <a:r>
                <a:rPr lang="en-US" sz="3199">
                  <a:solidFill>
                    <a:srgbClr val="FFFFFF"/>
                  </a:solidFill>
                  <a:latin typeface="Inter"/>
                </a:rPr>
                <a:t>Things</a:t>
              </a:r>
            </a:p>
            <a:p>
              <a:pPr>
                <a:lnSpc>
                  <a:spcPts val="4959"/>
                </a:lnSpc>
              </a:pPr>
              <a:r>
                <a:rPr lang="en-US" sz="3199">
                  <a:solidFill>
                    <a:srgbClr val="FFFFFF"/>
                  </a:solidFill>
                  <a:latin typeface="Inter"/>
                </a:rPr>
                <a:t>Data</a:t>
              </a:r>
            </a:p>
            <a:p>
              <a:pPr marL="0" lvl="1" indent="0" algn="l">
                <a:lnSpc>
                  <a:spcPts val="4959"/>
                </a:lnSpc>
                <a:spcBef>
                  <a:spcPct val="0"/>
                </a:spcBef>
              </a:pPr>
              <a:r>
                <a:rPr lang="en-US" sz="3199">
                  <a:solidFill>
                    <a:srgbClr val="FFFFFF"/>
                  </a:solidFill>
                  <a:latin typeface="Inter"/>
                </a:rPr>
                <a:t> Processes</a:t>
              </a:r>
            </a:p>
          </p:txBody>
        </p:sp>
      </p:grpSp>
      <p:pic>
        <p:nvPicPr>
          <p:cNvPr id="32" name="Slide 5">
            <a:hlinkClick r:id="" action="ppaction://media"/>
            <a:extLst>
              <a:ext uri="{FF2B5EF4-FFF2-40B4-BE49-F238E27FC236}">
                <a16:creationId xmlns:a16="http://schemas.microsoft.com/office/drawing/2014/main" id="{7E1E9261-9E84-B703-ABFC-46277B8BFB1C}"/>
              </a:ext>
            </a:extLst>
          </p:cNvPr>
          <p:cNvPicPr>
            <a:picLocks noChangeAspect="1"/>
          </p:cNvPicPr>
          <p:nvPr>
            <a:audioFile r:link="rId2"/>
            <p:extLst>
              <p:ext uri="{DAA4B4D4-6D71-4841-9C94-3DE7FCFB9230}">
                <p14:media xmlns:p14="http://schemas.microsoft.com/office/powerpoint/2010/main" r:embed="rId1"/>
              </p:ext>
            </p:extLst>
          </p:nvPr>
        </p:nvPicPr>
        <p:blipFill>
          <a:blip r:embed="rId12"/>
          <a:stretch>
            <a:fillRect/>
          </a:stretch>
        </p:blipFill>
        <p:spPr>
          <a:xfrm>
            <a:off x="17221200" y="94107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750" advClick="0" advTm="47000">
        <p:push dir="u"/>
      </p:transition>
    </mc:Choice>
    <mc:Fallback>
      <p:transition spd="slow" advClick="0" advTm="47000">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6968" fill="hold"/>
                                        <p:tgtEl>
                                          <p:spTgt spid="3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3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5"/>
          <a:srcRect t="7812" b="7812"/>
          <a:stretch>
            <a:fillRect/>
          </a:stretch>
        </p:blipFill>
        <p:spPr>
          <a:xfrm>
            <a:off x="0" y="0"/>
            <a:ext cx="18288000" cy="10287000"/>
          </a:xfrm>
          <a:prstGeom prst="rect">
            <a:avLst/>
          </a:prstGeom>
        </p:spPr>
      </p:pic>
      <p:grpSp>
        <p:nvGrpSpPr>
          <p:cNvPr id="3" name="Group 3"/>
          <p:cNvGrpSpPr/>
          <p:nvPr/>
        </p:nvGrpSpPr>
        <p:grpSpPr>
          <a:xfrm>
            <a:off x="0" y="0"/>
            <a:ext cx="18288000" cy="10287000"/>
            <a:chOff x="0" y="0"/>
            <a:chExt cx="4816593" cy="2709333"/>
          </a:xfrm>
        </p:grpSpPr>
        <p:sp>
          <p:nvSpPr>
            <p:cNvPr id="4" name="Freeform 4"/>
            <p:cNvSpPr/>
            <p:nvPr/>
          </p:nvSpPr>
          <p:spPr>
            <a:xfrm>
              <a:off x="0" y="0"/>
              <a:ext cx="4816592" cy="2709333"/>
            </a:xfrm>
            <a:custGeom>
              <a:avLst/>
              <a:gdLst/>
              <a:ahLst/>
              <a:cxnLst/>
              <a:rect l="l" t="t" r="r" b="b"/>
              <a:pathLst>
                <a:path w="4816592" h="2709333">
                  <a:moveTo>
                    <a:pt x="0" y="0"/>
                  </a:moveTo>
                  <a:lnTo>
                    <a:pt x="4816592" y="0"/>
                  </a:lnTo>
                  <a:lnTo>
                    <a:pt x="4816592" y="2709333"/>
                  </a:lnTo>
                  <a:lnTo>
                    <a:pt x="0" y="2709333"/>
                  </a:lnTo>
                  <a:close/>
                </a:path>
              </a:pathLst>
            </a:custGeom>
            <a:solidFill>
              <a:srgbClr val="001E44">
                <a:alpha val="74902"/>
              </a:srgbClr>
            </a:solidFill>
          </p:spPr>
        </p:sp>
        <p:sp>
          <p:nvSpPr>
            <p:cNvPr id="5" name="TextBox 5"/>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sp>
        <p:nvSpPr>
          <p:cNvPr id="6" name="TextBox 6"/>
          <p:cNvSpPr txBox="1"/>
          <p:nvPr/>
        </p:nvSpPr>
        <p:spPr>
          <a:xfrm>
            <a:off x="1028700" y="1000125"/>
            <a:ext cx="16230600" cy="1125474"/>
          </a:xfrm>
          <a:prstGeom prst="rect">
            <a:avLst/>
          </a:prstGeom>
        </p:spPr>
        <p:txBody>
          <a:bodyPr lIns="0" tIns="0" rIns="0" bIns="0" rtlCol="0" anchor="t">
            <a:spAutoFit/>
          </a:bodyPr>
          <a:lstStyle/>
          <a:p>
            <a:pPr algn="ctr">
              <a:lnSpc>
                <a:spcPts val="8928"/>
              </a:lnSpc>
            </a:pPr>
            <a:r>
              <a:rPr lang="en-US" sz="7200">
                <a:solidFill>
                  <a:srgbClr val="FFFFFF"/>
                </a:solidFill>
                <a:latin typeface="Russo One Bold"/>
              </a:rPr>
              <a:t>Internet of Everything</a:t>
            </a:r>
          </a:p>
        </p:txBody>
      </p:sp>
      <p:grpSp>
        <p:nvGrpSpPr>
          <p:cNvPr id="7" name="Group 7"/>
          <p:cNvGrpSpPr/>
          <p:nvPr/>
        </p:nvGrpSpPr>
        <p:grpSpPr>
          <a:xfrm>
            <a:off x="1809898" y="3412077"/>
            <a:ext cx="14668205" cy="5846223"/>
            <a:chOff x="0" y="0"/>
            <a:chExt cx="19557606" cy="7794964"/>
          </a:xfrm>
        </p:grpSpPr>
        <p:pic>
          <p:nvPicPr>
            <p:cNvPr id="8" name="Picture 8"/>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0"/>
              <a:ext cx="3673377" cy="7794964"/>
            </a:xfrm>
            <a:prstGeom prst="rect">
              <a:avLst/>
            </a:prstGeom>
          </p:spPr>
        </p:pic>
        <p:sp>
          <p:nvSpPr>
            <p:cNvPr id="9" name="TextBox 9"/>
            <p:cNvSpPr txBox="1"/>
            <p:nvPr/>
          </p:nvSpPr>
          <p:spPr>
            <a:xfrm rot="-5400000">
              <a:off x="282154" y="3321960"/>
              <a:ext cx="3013819" cy="1151043"/>
            </a:xfrm>
            <a:prstGeom prst="rect">
              <a:avLst/>
            </a:prstGeom>
          </p:spPr>
          <p:txBody>
            <a:bodyPr lIns="0" tIns="0" rIns="0" bIns="0" rtlCol="0" anchor="t">
              <a:spAutoFit/>
            </a:bodyPr>
            <a:lstStyle/>
            <a:p>
              <a:pPr algn="ctr">
                <a:lnSpc>
                  <a:spcPts val="7279"/>
                </a:lnSpc>
              </a:pPr>
              <a:r>
                <a:rPr lang="en-US" sz="5199">
                  <a:solidFill>
                    <a:srgbClr val="FFFFFF"/>
                  </a:solidFill>
                  <a:latin typeface="Canva Sans Bold"/>
                </a:rPr>
                <a:t>People</a:t>
              </a:r>
            </a:p>
          </p:txBody>
        </p:sp>
        <p:sp>
          <p:nvSpPr>
            <p:cNvPr id="10" name="TextBox 10"/>
            <p:cNvSpPr txBox="1"/>
            <p:nvPr/>
          </p:nvSpPr>
          <p:spPr>
            <a:xfrm>
              <a:off x="3673377" y="1271969"/>
              <a:ext cx="5557973" cy="5193877"/>
            </a:xfrm>
            <a:prstGeom prst="rect">
              <a:avLst/>
            </a:prstGeom>
          </p:spPr>
          <p:txBody>
            <a:bodyPr lIns="0" tIns="0" rIns="0" bIns="0" rtlCol="0" anchor="t">
              <a:spAutoFit/>
            </a:bodyPr>
            <a:lstStyle/>
            <a:p>
              <a:pPr algn="ctr">
                <a:lnSpc>
                  <a:spcPts val="4480"/>
                </a:lnSpc>
              </a:pPr>
              <a:r>
                <a:rPr lang="en-US" sz="3200">
                  <a:solidFill>
                    <a:srgbClr val="FFFFFF"/>
                  </a:solidFill>
                  <a:latin typeface="Canva Sans Bold"/>
                </a:rPr>
                <a:t>The Who</a:t>
              </a:r>
            </a:p>
            <a:p>
              <a:pPr algn="ctr">
                <a:lnSpc>
                  <a:spcPts val="4480"/>
                </a:lnSpc>
              </a:pPr>
              <a:endParaRPr lang="en-US" sz="3200">
                <a:solidFill>
                  <a:srgbClr val="FFFFFF"/>
                </a:solidFill>
                <a:latin typeface="Canva Sans Bold"/>
              </a:endParaRPr>
            </a:p>
            <a:p>
              <a:pPr algn="ctr">
                <a:lnSpc>
                  <a:spcPts val="4480"/>
                </a:lnSpc>
              </a:pPr>
              <a:r>
                <a:rPr lang="en-US" sz="3200">
                  <a:solidFill>
                    <a:srgbClr val="FFFFFF"/>
                  </a:solidFill>
                  <a:latin typeface="Canva Sans Bold"/>
                </a:rPr>
                <a:t>Identifies How the User Engages the IoE</a:t>
              </a:r>
            </a:p>
            <a:p>
              <a:pPr algn="ctr">
                <a:lnSpc>
                  <a:spcPts val="4480"/>
                </a:lnSpc>
              </a:pPr>
              <a:endParaRPr lang="en-US" sz="3200">
                <a:solidFill>
                  <a:srgbClr val="FFFFFF"/>
                </a:solidFill>
                <a:latin typeface="Canva Sans Bold"/>
              </a:endParaRPr>
            </a:p>
            <a:p>
              <a:pPr algn="ctr">
                <a:lnSpc>
                  <a:spcPts val="4480"/>
                </a:lnSpc>
              </a:pPr>
              <a:r>
                <a:rPr lang="en-US" sz="3200">
                  <a:solidFill>
                    <a:srgbClr val="FFFFFF"/>
                  </a:solidFill>
                  <a:latin typeface="Canva Sans Bold"/>
                </a:rPr>
                <a:t>Level of Expected Engagement</a:t>
              </a:r>
            </a:p>
          </p:txBody>
        </p:sp>
        <p:pic>
          <p:nvPicPr>
            <p:cNvPr id="11" name="Picture 11"/>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0326256" y="0"/>
              <a:ext cx="3673377" cy="7794964"/>
            </a:xfrm>
            <a:prstGeom prst="rect">
              <a:avLst/>
            </a:prstGeom>
          </p:spPr>
        </p:pic>
        <p:sp>
          <p:nvSpPr>
            <p:cNvPr id="12" name="TextBox 12"/>
            <p:cNvSpPr txBox="1"/>
            <p:nvPr/>
          </p:nvSpPr>
          <p:spPr>
            <a:xfrm rot="-5400000">
              <a:off x="10608410" y="3321960"/>
              <a:ext cx="3013819" cy="1151043"/>
            </a:xfrm>
            <a:prstGeom prst="rect">
              <a:avLst/>
            </a:prstGeom>
          </p:spPr>
          <p:txBody>
            <a:bodyPr lIns="0" tIns="0" rIns="0" bIns="0" rtlCol="0" anchor="t">
              <a:spAutoFit/>
            </a:bodyPr>
            <a:lstStyle/>
            <a:p>
              <a:pPr algn="ctr">
                <a:lnSpc>
                  <a:spcPts val="7279"/>
                </a:lnSpc>
              </a:pPr>
              <a:r>
                <a:rPr lang="en-US" sz="5199">
                  <a:solidFill>
                    <a:srgbClr val="FFFFFF"/>
                  </a:solidFill>
                  <a:latin typeface="Canva Sans Bold"/>
                </a:rPr>
                <a:t>Things</a:t>
              </a:r>
            </a:p>
          </p:txBody>
        </p:sp>
        <p:sp>
          <p:nvSpPr>
            <p:cNvPr id="13" name="TextBox 13"/>
            <p:cNvSpPr txBox="1"/>
            <p:nvPr/>
          </p:nvSpPr>
          <p:spPr>
            <a:xfrm>
              <a:off x="13999633" y="1271969"/>
              <a:ext cx="5557973" cy="5193877"/>
            </a:xfrm>
            <a:prstGeom prst="rect">
              <a:avLst/>
            </a:prstGeom>
          </p:spPr>
          <p:txBody>
            <a:bodyPr lIns="0" tIns="0" rIns="0" bIns="0" rtlCol="0" anchor="t">
              <a:spAutoFit/>
            </a:bodyPr>
            <a:lstStyle/>
            <a:p>
              <a:pPr algn="ctr">
                <a:lnSpc>
                  <a:spcPts val="4480"/>
                </a:lnSpc>
              </a:pPr>
              <a:r>
                <a:rPr lang="en-US" sz="3200">
                  <a:solidFill>
                    <a:srgbClr val="FFFFFF"/>
                  </a:solidFill>
                  <a:latin typeface="Canva Sans Bold"/>
                </a:rPr>
                <a:t>The Where</a:t>
              </a:r>
            </a:p>
            <a:p>
              <a:pPr algn="ctr">
                <a:lnSpc>
                  <a:spcPts val="4480"/>
                </a:lnSpc>
              </a:pPr>
              <a:endParaRPr lang="en-US" sz="3200">
                <a:solidFill>
                  <a:srgbClr val="FFFFFF"/>
                </a:solidFill>
                <a:latin typeface="Canva Sans Bold"/>
              </a:endParaRPr>
            </a:p>
            <a:p>
              <a:pPr algn="ctr">
                <a:lnSpc>
                  <a:spcPts val="4480"/>
                </a:lnSpc>
              </a:pPr>
              <a:r>
                <a:rPr lang="en-US" sz="3200">
                  <a:solidFill>
                    <a:srgbClr val="FFFFFF"/>
                  </a:solidFill>
                  <a:latin typeface="Canva Sans Bold"/>
                </a:rPr>
                <a:t>Objects Connected to Internet</a:t>
              </a:r>
            </a:p>
            <a:p>
              <a:pPr algn="ctr">
                <a:lnSpc>
                  <a:spcPts val="4480"/>
                </a:lnSpc>
              </a:pPr>
              <a:endParaRPr lang="en-US" sz="3200">
                <a:solidFill>
                  <a:srgbClr val="FFFFFF"/>
                </a:solidFill>
                <a:latin typeface="Canva Sans Bold"/>
              </a:endParaRPr>
            </a:p>
            <a:p>
              <a:pPr algn="ctr">
                <a:lnSpc>
                  <a:spcPts val="4480"/>
                </a:lnSpc>
              </a:pPr>
              <a:r>
                <a:rPr lang="en-US" sz="3200">
                  <a:solidFill>
                    <a:srgbClr val="FFFFFF"/>
                  </a:solidFill>
                  <a:latin typeface="Canva Sans Bold"/>
                </a:rPr>
                <a:t>Provides User Experience</a:t>
              </a:r>
            </a:p>
          </p:txBody>
        </p:sp>
      </p:grpSp>
      <p:pic>
        <p:nvPicPr>
          <p:cNvPr id="14" name="Slide 6">
            <a:hlinkClick r:id="" action="ppaction://media"/>
            <a:extLst>
              <a:ext uri="{FF2B5EF4-FFF2-40B4-BE49-F238E27FC236}">
                <a16:creationId xmlns:a16="http://schemas.microsoft.com/office/drawing/2014/main" id="{4CEB9B57-8305-6D34-5FED-AF5955BB2809}"/>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7373598" y="94869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750" advClick="0" advTm="60000">
        <p:push dir="u"/>
      </p:transition>
    </mc:Choice>
    <mc:Fallback>
      <p:transition spd="slow" advClick="0" advTm="60000">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9637"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5"/>
          <a:srcRect t="7812" b="7812"/>
          <a:stretch>
            <a:fillRect/>
          </a:stretch>
        </p:blipFill>
        <p:spPr>
          <a:xfrm>
            <a:off x="0" y="0"/>
            <a:ext cx="18288000" cy="10287000"/>
          </a:xfrm>
          <a:prstGeom prst="rect">
            <a:avLst/>
          </a:prstGeom>
        </p:spPr>
      </p:pic>
      <p:grpSp>
        <p:nvGrpSpPr>
          <p:cNvPr id="3" name="Group 3"/>
          <p:cNvGrpSpPr/>
          <p:nvPr/>
        </p:nvGrpSpPr>
        <p:grpSpPr>
          <a:xfrm>
            <a:off x="0" y="0"/>
            <a:ext cx="18288000" cy="10287000"/>
            <a:chOff x="0" y="0"/>
            <a:chExt cx="4816593" cy="2709333"/>
          </a:xfrm>
        </p:grpSpPr>
        <p:sp>
          <p:nvSpPr>
            <p:cNvPr id="4" name="Freeform 4"/>
            <p:cNvSpPr/>
            <p:nvPr/>
          </p:nvSpPr>
          <p:spPr>
            <a:xfrm>
              <a:off x="0" y="0"/>
              <a:ext cx="4816592" cy="2709333"/>
            </a:xfrm>
            <a:custGeom>
              <a:avLst/>
              <a:gdLst/>
              <a:ahLst/>
              <a:cxnLst/>
              <a:rect l="l" t="t" r="r" b="b"/>
              <a:pathLst>
                <a:path w="4816592" h="2709333">
                  <a:moveTo>
                    <a:pt x="0" y="0"/>
                  </a:moveTo>
                  <a:lnTo>
                    <a:pt x="4816592" y="0"/>
                  </a:lnTo>
                  <a:lnTo>
                    <a:pt x="4816592" y="2709333"/>
                  </a:lnTo>
                  <a:lnTo>
                    <a:pt x="0" y="2709333"/>
                  </a:lnTo>
                  <a:close/>
                </a:path>
              </a:pathLst>
            </a:custGeom>
            <a:solidFill>
              <a:srgbClr val="001E44">
                <a:alpha val="74902"/>
              </a:srgbClr>
            </a:solidFill>
          </p:spPr>
        </p:sp>
        <p:sp>
          <p:nvSpPr>
            <p:cNvPr id="5" name="TextBox 5"/>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sp>
        <p:nvSpPr>
          <p:cNvPr id="6" name="TextBox 6"/>
          <p:cNvSpPr txBox="1"/>
          <p:nvPr/>
        </p:nvSpPr>
        <p:spPr>
          <a:xfrm>
            <a:off x="1028700" y="1000125"/>
            <a:ext cx="16230600" cy="1125474"/>
          </a:xfrm>
          <a:prstGeom prst="rect">
            <a:avLst/>
          </a:prstGeom>
        </p:spPr>
        <p:txBody>
          <a:bodyPr lIns="0" tIns="0" rIns="0" bIns="0" rtlCol="0" anchor="t">
            <a:spAutoFit/>
          </a:bodyPr>
          <a:lstStyle/>
          <a:p>
            <a:pPr algn="ctr">
              <a:lnSpc>
                <a:spcPts val="8928"/>
              </a:lnSpc>
            </a:pPr>
            <a:r>
              <a:rPr lang="en-US" sz="7200">
                <a:solidFill>
                  <a:srgbClr val="FFFFFF"/>
                </a:solidFill>
                <a:latin typeface="Russo One Bold"/>
              </a:rPr>
              <a:t>Internet of Everything</a:t>
            </a:r>
          </a:p>
        </p:txBody>
      </p:sp>
      <p:grpSp>
        <p:nvGrpSpPr>
          <p:cNvPr id="7" name="Group 7"/>
          <p:cNvGrpSpPr/>
          <p:nvPr/>
        </p:nvGrpSpPr>
        <p:grpSpPr>
          <a:xfrm>
            <a:off x="1809898" y="3412077"/>
            <a:ext cx="14668205" cy="5846223"/>
            <a:chOff x="0" y="0"/>
            <a:chExt cx="19557606" cy="7794964"/>
          </a:xfrm>
        </p:grpSpPr>
        <p:pic>
          <p:nvPicPr>
            <p:cNvPr id="8" name="Picture 8"/>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0"/>
              <a:ext cx="3673377" cy="7794964"/>
            </a:xfrm>
            <a:prstGeom prst="rect">
              <a:avLst/>
            </a:prstGeom>
          </p:spPr>
        </p:pic>
        <p:sp>
          <p:nvSpPr>
            <p:cNvPr id="9" name="TextBox 9"/>
            <p:cNvSpPr txBox="1"/>
            <p:nvPr/>
          </p:nvSpPr>
          <p:spPr>
            <a:xfrm rot="-5400000">
              <a:off x="282154" y="3321960"/>
              <a:ext cx="3013819" cy="1151043"/>
            </a:xfrm>
            <a:prstGeom prst="rect">
              <a:avLst/>
            </a:prstGeom>
          </p:spPr>
          <p:txBody>
            <a:bodyPr lIns="0" tIns="0" rIns="0" bIns="0" rtlCol="0" anchor="t">
              <a:spAutoFit/>
            </a:bodyPr>
            <a:lstStyle/>
            <a:p>
              <a:pPr algn="ctr">
                <a:lnSpc>
                  <a:spcPts val="7279"/>
                </a:lnSpc>
              </a:pPr>
              <a:r>
                <a:rPr lang="en-US" sz="5199">
                  <a:solidFill>
                    <a:srgbClr val="FFFFFF"/>
                  </a:solidFill>
                  <a:latin typeface="Canva Sans"/>
                </a:rPr>
                <a:t>Data</a:t>
              </a:r>
            </a:p>
          </p:txBody>
        </p:sp>
        <p:sp>
          <p:nvSpPr>
            <p:cNvPr id="10" name="TextBox 10"/>
            <p:cNvSpPr txBox="1"/>
            <p:nvPr/>
          </p:nvSpPr>
          <p:spPr>
            <a:xfrm>
              <a:off x="3673377" y="1271969"/>
              <a:ext cx="5557973" cy="5193877"/>
            </a:xfrm>
            <a:prstGeom prst="rect">
              <a:avLst/>
            </a:prstGeom>
          </p:spPr>
          <p:txBody>
            <a:bodyPr lIns="0" tIns="0" rIns="0" bIns="0" rtlCol="0" anchor="t">
              <a:spAutoFit/>
            </a:bodyPr>
            <a:lstStyle/>
            <a:p>
              <a:pPr algn="ctr">
                <a:lnSpc>
                  <a:spcPts val="4480"/>
                </a:lnSpc>
              </a:pPr>
              <a:r>
                <a:rPr lang="en-US" sz="3200">
                  <a:solidFill>
                    <a:srgbClr val="FFFFFF"/>
                  </a:solidFill>
                  <a:latin typeface="Canva Sans Bold"/>
                </a:rPr>
                <a:t>The What</a:t>
              </a:r>
            </a:p>
            <a:p>
              <a:pPr algn="ctr">
                <a:lnSpc>
                  <a:spcPts val="4480"/>
                </a:lnSpc>
              </a:pPr>
              <a:endParaRPr lang="en-US" sz="3200">
                <a:solidFill>
                  <a:srgbClr val="FFFFFF"/>
                </a:solidFill>
                <a:latin typeface="Canva Sans Bold"/>
              </a:endParaRPr>
            </a:p>
            <a:p>
              <a:pPr algn="ctr">
                <a:lnSpc>
                  <a:spcPts val="4480"/>
                </a:lnSpc>
              </a:pPr>
              <a:r>
                <a:rPr lang="en-US" sz="3200">
                  <a:solidFill>
                    <a:srgbClr val="FFFFFF"/>
                  </a:solidFill>
                  <a:latin typeface="Canva Sans Bold"/>
                </a:rPr>
                <a:t>Gathering of Information </a:t>
              </a:r>
            </a:p>
            <a:p>
              <a:pPr algn="ctr">
                <a:lnSpc>
                  <a:spcPts val="4480"/>
                </a:lnSpc>
              </a:pPr>
              <a:endParaRPr lang="en-US" sz="3200">
                <a:solidFill>
                  <a:srgbClr val="FFFFFF"/>
                </a:solidFill>
                <a:latin typeface="Canva Sans Bold"/>
              </a:endParaRPr>
            </a:p>
            <a:p>
              <a:pPr algn="ctr">
                <a:lnSpc>
                  <a:spcPts val="4480"/>
                </a:lnSpc>
              </a:pPr>
              <a:r>
                <a:rPr lang="en-US" sz="3200">
                  <a:solidFill>
                    <a:srgbClr val="FFFFFF"/>
                  </a:solidFill>
                  <a:latin typeface="Canva Sans Bold"/>
                </a:rPr>
                <a:t>Often Raw and Unprocessed</a:t>
              </a:r>
            </a:p>
          </p:txBody>
        </p:sp>
        <p:pic>
          <p:nvPicPr>
            <p:cNvPr id="11" name="Picture 11"/>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flipH="1">
              <a:off x="10326256" y="0"/>
              <a:ext cx="3673377" cy="7794964"/>
            </a:xfrm>
            <a:prstGeom prst="rect">
              <a:avLst/>
            </a:prstGeom>
          </p:spPr>
        </p:pic>
        <p:sp>
          <p:nvSpPr>
            <p:cNvPr id="12" name="TextBox 12"/>
            <p:cNvSpPr txBox="1"/>
            <p:nvPr/>
          </p:nvSpPr>
          <p:spPr>
            <a:xfrm rot="-5400000">
              <a:off x="10337511" y="3321960"/>
              <a:ext cx="3555617" cy="1151043"/>
            </a:xfrm>
            <a:prstGeom prst="rect">
              <a:avLst/>
            </a:prstGeom>
          </p:spPr>
          <p:txBody>
            <a:bodyPr lIns="0" tIns="0" rIns="0" bIns="0" rtlCol="0" anchor="t">
              <a:spAutoFit/>
            </a:bodyPr>
            <a:lstStyle/>
            <a:p>
              <a:pPr algn="ctr">
                <a:lnSpc>
                  <a:spcPts val="7279"/>
                </a:lnSpc>
              </a:pPr>
              <a:r>
                <a:rPr lang="en-US" sz="5199">
                  <a:solidFill>
                    <a:srgbClr val="FFFFFF"/>
                  </a:solidFill>
                  <a:latin typeface="Canva Sans Bold"/>
                </a:rPr>
                <a:t>Process</a:t>
              </a:r>
            </a:p>
          </p:txBody>
        </p:sp>
        <p:sp>
          <p:nvSpPr>
            <p:cNvPr id="13" name="TextBox 13"/>
            <p:cNvSpPr txBox="1"/>
            <p:nvPr/>
          </p:nvSpPr>
          <p:spPr>
            <a:xfrm>
              <a:off x="13999633" y="1271969"/>
              <a:ext cx="5557973" cy="5193877"/>
            </a:xfrm>
            <a:prstGeom prst="rect">
              <a:avLst/>
            </a:prstGeom>
          </p:spPr>
          <p:txBody>
            <a:bodyPr lIns="0" tIns="0" rIns="0" bIns="0" rtlCol="0" anchor="t">
              <a:spAutoFit/>
            </a:bodyPr>
            <a:lstStyle/>
            <a:p>
              <a:pPr algn="ctr">
                <a:lnSpc>
                  <a:spcPts val="4480"/>
                </a:lnSpc>
              </a:pPr>
              <a:r>
                <a:rPr lang="en-US" sz="3200">
                  <a:solidFill>
                    <a:srgbClr val="FFFFFF"/>
                  </a:solidFill>
                  <a:latin typeface="Canva Sans Bold"/>
                </a:rPr>
                <a:t>The How</a:t>
              </a:r>
            </a:p>
            <a:p>
              <a:pPr algn="ctr">
                <a:lnSpc>
                  <a:spcPts val="4480"/>
                </a:lnSpc>
              </a:pPr>
              <a:endParaRPr lang="en-US" sz="3200">
                <a:solidFill>
                  <a:srgbClr val="FFFFFF"/>
                </a:solidFill>
                <a:latin typeface="Canva Sans Bold"/>
              </a:endParaRPr>
            </a:p>
            <a:p>
              <a:pPr algn="ctr">
                <a:lnSpc>
                  <a:spcPts val="4480"/>
                </a:lnSpc>
              </a:pPr>
              <a:r>
                <a:rPr lang="en-US" sz="3200">
                  <a:solidFill>
                    <a:srgbClr val="FFFFFF"/>
                  </a:solidFill>
                  <a:latin typeface="Canva Sans Bold"/>
                </a:rPr>
                <a:t>Analyze All the Data Collected</a:t>
              </a:r>
            </a:p>
            <a:p>
              <a:pPr algn="ctr">
                <a:lnSpc>
                  <a:spcPts val="4480"/>
                </a:lnSpc>
              </a:pPr>
              <a:endParaRPr lang="en-US" sz="3200">
                <a:solidFill>
                  <a:srgbClr val="FFFFFF"/>
                </a:solidFill>
                <a:latin typeface="Canva Sans Bold"/>
              </a:endParaRPr>
            </a:p>
            <a:p>
              <a:pPr algn="ctr">
                <a:lnSpc>
                  <a:spcPts val="4480"/>
                </a:lnSpc>
              </a:pPr>
              <a:r>
                <a:rPr lang="en-US" sz="3200">
                  <a:solidFill>
                    <a:srgbClr val="FFFFFF"/>
                  </a:solidFill>
                  <a:latin typeface="Canva Sans Bold"/>
                </a:rPr>
                <a:t>Provides User with Desired Information</a:t>
              </a:r>
            </a:p>
          </p:txBody>
        </p:sp>
      </p:grpSp>
      <p:pic>
        <p:nvPicPr>
          <p:cNvPr id="14" name="Slide 7">
            <a:hlinkClick r:id="" action="ppaction://media"/>
            <a:extLst>
              <a:ext uri="{FF2B5EF4-FFF2-40B4-BE49-F238E27FC236}">
                <a16:creationId xmlns:a16="http://schemas.microsoft.com/office/drawing/2014/main" id="{A47E40E9-8A9A-53F3-27EF-AAD80F480F2F}"/>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7293167" y="94107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750" advClick="0" advTm="64000">
        <p:push dir="u"/>
      </p:transition>
    </mc:Choice>
    <mc:Fallback>
      <p:transition spd="slow" advClick="0" advTm="64000">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3582"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5"/>
          <a:srcRect t="7812" b="7812"/>
          <a:stretch>
            <a:fillRect/>
          </a:stretch>
        </p:blipFill>
        <p:spPr>
          <a:xfrm>
            <a:off x="0" y="0"/>
            <a:ext cx="18288000" cy="10287000"/>
          </a:xfrm>
          <a:prstGeom prst="rect">
            <a:avLst/>
          </a:prstGeom>
        </p:spPr>
      </p:pic>
      <p:grpSp>
        <p:nvGrpSpPr>
          <p:cNvPr id="3" name="Group 3"/>
          <p:cNvGrpSpPr/>
          <p:nvPr/>
        </p:nvGrpSpPr>
        <p:grpSpPr>
          <a:xfrm>
            <a:off x="0" y="0"/>
            <a:ext cx="18288000" cy="10287000"/>
            <a:chOff x="0" y="0"/>
            <a:chExt cx="4816593" cy="2709333"/>
          </a:xfrm>
        </p:grpSpPr>
        <p:sp>
          <p:nvSpPr>
            <p:cNvPr id="4" name="Freeform 4"/>
            <p:cNvSpPr/>
            <p:nvPr/>
          </p:nvSpPr>
          <p:spPr>
            <a:xfrm>
              <a:off x="0" y="0"/>
              <a:ext cx="4816592" cy="2709333"/>
            </a:xfrm>
            <a:custGeom>
              <a:avLst/>
              <a:gdLst/>
              <a:ahLst/>
              <a:cxnLst/>
              <a:rect l="l" t="t" r="r" b="b"/>
              <a:pathLst>
                <a:path w="4816592" h="2709333">
                  <a:moveTo>
                    <a:pt x="0" y="0"/>
                  </a:moveTo>
                  <a:lnTo>
                    <a:pt x="4816592" y="0"/>
                  </a:lnTo>
                  <a:lnTo>
                    <a:pt x="4816592" y="2709333"/>
                  </a:lnTo>
                  <a:lnTo>
                    <a:pt x="0" y="2709333"/>
                  </a:lnTo>
                  <a:close/>
                </a:path>
              </a:pathLst>
            </a:custGeom>
            <a:solidFill>
              <a:srgbClr val="001E44">
                <a:alpha val="60000"/>
              </a:srgbClr>
            </a:solidFill>
          </p:spPr>
        </p:sp>
        <p:sp>
          <p:nvSpPr>
            <p:cNvPr id="5" name="TextBox 5"/>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1028700" y="5232093"/>
            <a:ext cx="4747614" cy="1847907"/>
            <a:chOff x="0" y="0"/>
            <a:chExt cx="6330152" cy="2463876"/>
          </a:xfrm>
        </p:grpSpPr>
        <p:grpSp>
          <p:nvGrpSpPr>
            <p:cNvPr id="7" name="Group 7"/>
            <p:cNvGrpSpPr/>
            <p:nvPr/>
          </p:nvGrpSpPr>
          <p:grpSpPr>
            <a:xfrm>
              <a:off x="0" y="0"/>
              <a:ext cx="6330152" cy="2463876"/>
              <a:chOff x="0" y="0"/>
              <a:chExt cx="1381590" cy="537754"/>
            </a:xfrm>
          </p:grpSpPr>
          <p:sp>
            <p:nvSpPr>
              <p:cNvPr id="8" name="Freeform 8"/>
              <p:cNvSpPr/>
              <p:nvPr/>
            </p:nvSpPr>
            <p:spPr>
              <a:xfrm>
                <a:off x="0" y="0"/>
                <a:ext cx="1381590" cy="537754"/>
              </a:xfrm>
              <a:custGeom>
                <a:avLst/>
                <a:gdLst/>
                <a:ahLst/>
                <a:cxnLst/>
                <a:rect l="l" t="t" r="r" b="b"/>
                <a:pathLst>
                  <a:path w="1381590" h="537754">
                    <a:moveTo>
                      <a:pt x="0" y="0"/>
                    </a:moveTo>
                    <a:lnTo>
                      <a:pt x="1381590" y="0"/>
                    </a:lnTo>
                    <a:lnTo>
                      <a:pt x="1381590" y="537754"/>
                    </a:lnTo>
                    <a:lnTo>
                      <a:pt x="0" y="537754"/>
                    </a:lnTo>
                    <a:close/>
                  </a:path>
                </a:pathLst>
              </a:custGeom>
              <a:solidFill>
                <a:srgbClr val="13B8FF">
                  <a:alpha val="29804"/>
                </a:srgbClr>
              </a:solidFill>
            </p:spPr>
          </p:sp>
          <p:sp>
            <p:nvSpPr>
              <p:cNvPr id="9" name="TextBox 9"/>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10" name="AutoShape 10"/>
            <p:cNvSpPr/>
            <p:nvPr/>
          </p:nvSpPr>
          <p:spPr>
            <a:xfrm rot="-5400000">
              <a:off x="-1181138" y="1181138"/>
              <a:ext cx="2463876" cy="0"/>
            </a:xfrm>
            <a:prstGeom prst="line">
              <a:avLst/>
            </a:prstGeom>
            <a:ln w="101600" cap="flat">
              <a:solidFill>
                <a:srgbClr val="59CDFF"/>
              </a:solidFill>
              <a:prstDash val="solid"/>
              <a:headEnd type="none" w="sm" len="sm"/>
              <a:tailEnd type="none" w="sm" len="sm"/>
            </a:ln>
          </p:spPr>
        </p:sp>
      </p:grpSp>
      <p:grpSp>
        <p:nvGrpSpPr>
          <p:cNvPr id="11" name="Group 11"/>
          <p:cNvGrpSpPr/>
          <p:nvPr/>
        </p:nvGrpSpPr>
        <p:grpSpPr>
          <a:xfrm>
            <a:off x="6112787" y="5232093"/>
            <a:ext cx="4763517" cy="1847907"/>
            <a:chOff x="0" y="0"/>
            <a:chExt cx="6351356" cy="2463876"/>
          </a:xfrm>
        </p:grpSpPr>
        <p:grpSp>
          <p:nvGrpSpPr>
            <p:cNvPr id="12" name="Group 12"/>
            <p:cNvGrpSpPr/>
            <p:nvPr/>
          </p:nvGrpSpPr>
          <p:grpSpPr>
            <a:xfrm>
              <a:off x="21204" y="0"/>
              <a:ext cx="6330152" cy="2463876"/>
              <a:chOff x="0" y="0"/>
              <a:chExt cx="1381590" cy="537754"/>
            </a:xfrm>
          </p:grpSpPr>
          <p:sp>
            <p:nvSpPr>
              <p:cNvPr id="13" name="Freeform 13"/>
              <p:cNvSpPr/>
              <p:nvPr/>
            </p:nvSpPr>
            <p:spPr>
              <a:xfrm>
                <a:off x="0" y="0"/>
                <a:ext cx="1381590" cy="537754"/>
              </a:xfrm>
              <a:custGeom>
                <a:avLst/>
                <a:gdLst/>
                <a:ahLst/>
                <a:cxnLst/>
                <a:rect l="l" t="t" r="r" b="b"/>
                <a:pathLst>
                  <a:path w="1381590" h="537754">
                    <a:moveTo>
                      <a:pt x="0" y="0"/>
                    </a:moveTo>
                    <a:lnTo>
                      <a:pt x="1381590" y="0"/>
                    </a:lnTo>
                    <a:lnTo>
                      <a:pt x="1381590" y="537754"/>
                    </a:lnTo>
                    <a:lnTo>
                      <a:pt x="0" y="537754"/>
                    </a:lnTo>
                    <a:close/>
                  </a:path>
                </a:pathLst>
              </a:custGeom>
              <a:solidFill>
                <a:srgbClr val="13B8FF">
                  <a:alpha val="29804"/>
                </a:srgbClr>
              </a:solidFill>
              <a:ln>
                <a:noFill/>
              </a:ln>
            </p:spPr>
          </p:sp>
          <p:sp>
            <p:nvSpPr>
              <p:cNvPr id="14" name="TextBox 14"/>
              <p:cNvSpPr txBox="1"/>
              <p:nvPr/>
            </p:nvSpPr>
            <p:spPr>
              <a:xfrm>
                <a:off x="0" y="-38100"/>
                <a:ext cx="812800" cy="850900"/>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15" name="AutoShape 15"/>
            <p:cNvSpPr/>
            <p:nvPr/>
          </p:nvSpPr>
          <p:spPr>
            <a:xfrm rot="-5400000">
              <a:off x="-1181138" y="1181138"/>
              <a:ext cx="2463876" cy="0"/>
            </a:xfrm>
            <a:prstGeom prst="line">
              <a:avLst/>
            </a:prstGeom>
            <a:ln w="101600" cap="flat">
              <a:solidFill>
                <a:srgbClr val="59CDFF"/>
              </a:solidFill>
              <a:prstDash val="solid"/>
              <a:headEnd type="none" w="sm" len="sm"/>
              <a:tailEnd type="none" w="sm" len="sm"/>
            </a:ln>
          </p:spPr>
        </p:sp>
      </p:grpSp>
      <p:grpSp>
        <p:nvGrpSpPr>
          <p:cNvPr id="16" name="Group 16"/>
          <p:cNvGrpSpPr/>
          <p:nvPr/>
        </p:nvGrpSpPr>
        <p:grpSpPr>
          <a:xfrm>
            <a:off x="3552335" y="7410393"/>
            <a:ext cx="4747614" cy="1847907"/>
            <a:chOff x="0" y="0"/>
            <a:chExt cx="6330152" cy="2463876"/>
          </a:xfrm>
        </p:grpSpPr>
        <p:grpSp>
          <p:nvGrpSpPr>
            <p:cNvPr id="17" name="Group 17"/>
            <p:cNvGrpSpPr/>
            <p:nvPr/>
          </p:nvGrpSpPr>
          <p:grpSpPr>
            <a:xfrm>
              <a:off x="0" y="0"/>
              <a:ext cx="6330152" cy="2463876"/>
              <a:chOff x="0" y="0"/>
              <a:chExt cx="1381590" cy="537754"/>
            </a:xfrm>
          </p:grpSpPr>
          <p:sp>
            <p:nvSpPr>
              <p:cNvPr id="18" name="Freeform 18"/>
              <p:cNvSpPr/>
              <p:nvPr/>
            </p:nvSpPr>
            <p:spPr>
              <a:xfrm>
                <a:off x="0" y="0"/>
                <a:ext cx="1381590" cy="537754"/>
              </a:xfrm>
              <a:custGeom>
                <a:avLst/>
                <a:gdLst/>
                <a:ahLst/>
                <a:cxnLst/>
                <a:rect l="l" t="t" r="r" b="b"/>
                <a:pathLst>
                  <a:path w="1381590" h="537754">
                    <a:moveTo>
                      <a:pt x="0" y="0"/>
                    </a:moveTo>
                    <a:lnTo>
                      <a:pt x="1381590" y="0"/>
                    </a:lnTo>
                    <a:lnTo>
                      <a:pt x="1381590" y="537754"/>
                    </a:lnTo>
                    <a:lnTo>
                      <a:pt x="0" y="537754"/>
                    </a:lnTo>
                    <a:close/>
                  </a:path>
                </a:pathLst>
              </a:custGeom>
              <a:solidFill>
                <a:srgbClr val="13B8FF">
                  <a:alpha val="29804"/>
                </a:srgbClr>
              </a:solidFill>
            </p:spPr>
          </p:sp>
          <p:sp>
            <p:nvSpPr>
              <p:cNvPr id="19" name="TextBox 19"/>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20" name="AutoShape 20"/>
            <p:cNvSpPr/>
            <p:nvPr/>
          </p:nvSpPr>
          <p:spPr>
            <a:xfrm rot="-5400000">
              <a:off x="-1181138" y="1181138"/>
              <a:ext cx="2463876" cy="0"/>
            </a:xfrm>
            <a:prstGeom prst="line">
              <a:avLst/>
            </a:prstGeom>
            <a:ln w="101600" cap="flat">
              <a:solidFill>
                <a:srgbClr val="59CDFF"/>
              </a:solidFill>
              <a:prstDash val="solid"/>
              <a:headEnd type="none" w="sm" len="sm"/>
              <a:tailEnd type="none" w="sm" len="sm"/>
            </a:ln>
          </p:spPr>
        </p:sp>
      </p:grpSp>
      <p:grpSp>
        <p:nvGrpSpPr>
          <p:cNvPr id="21" name="Group 21"/>
          <p:cNvGrpSpPr/>
          <p:nvPr/>
        </p:nvGrpSpPr>
        <p:grpSpPr>
          <a:xfrm>
            <a:off x="6112787" y="3021956"/>
            <a:ext cx="4747614" cy="1847907"/>
            <a:chOff x="0" y="0"/>
            <a:chExt cx="6330152" cy="2463876"/>
          </a:xfrm>
        </p:grpSpPr>
        <p:grpSp>
          <p:nvGrpSpPr>
            <p:cNvPr id="22" name="Group 22"/>
            <p:cNvGrpSpPr/>
            <p:nvPr/>
          </p:nvGrpSpPr>
          <p:grpSpPr>
            <a:xfrm>
              <a:off x="0" y="0"/>
              <a:ext cx="6330152" cy="2463876"/>
              <a:chOff x="0" y="0"/>
              <a:chExt cx="1381590" cy="537754"/>
            </a:xfrm>
          </p:grpSpPr>
          <p:sp>
            <p:nvSpPr>
              <p:cNvPr id="23" name="Freeform 23"/>
              <p:cNvSpPr/>
              <p:nvPr/>
            </p:nvSpPr>
            <p:spPr>
              <a:xfrm>
                <a:off x="0" y="0"/>
                <a:ext cx="1381590" cy="537754"/>
              </a:xfrm>
              <a:custGeom>
                <a:avLst/>
                <a:gdLst/>
                <a:ahLst/>
                <a:cxnLst/>
                <a:rect l="l" t="t" r="r" b="b"/>
                <a:pathLst>
                  <a:path w="1381590" h="537754">
                    <a:moveTo>
                      <a:pt x="0" y="0"/>
                    </a:moveTo>
                    <a:lnTo>
                      <a:pt x="1381590" y="0"/>
                    </a:lnTo>
                    <a:lnTo>
                      <a:pt x="1381590" y="537754"/>
                    </a:lnTo>
                    <a:lnTo>
                      <a:pt x="0" y="537754"/>
                    </a:lnTo>
                    <a:close/>
                  </a:path>
                </a:pathLst>
              </a:custGeom>
              <a:solidFill>
                <a:srgbClr val="13B8FF">
                  <a:alpha val="29804"/>
                </a:srgbClr>
              </a:solidFill>
            </p:spPr>
          </p:sp>
          <p:sp>
            <p:nvSpPr>
              <p:cNvPr id="24" name="TextBox 24"/>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25" name="AutoShape 25"/>
            <p:cNvSpPr/>
            <p:nvPr/>
          </p:nvSpPr>
          <p:spPr>
            <a:xfrm rot="-5400000">
              <a:off x="-1181138" y="1181138"/>
              <a:ext cx="2463876" cy="0"/>
            </a:xfrm>
            <a:prstGeom prst="line">
              <a:avLst/>
            </a:prstGeom>
            <a:ln w="101600" cap="flat">
              <a:solidFill>
                <a:srgbClr val="59CDFF"/>
              </a:solidFill>
              <a:prstDash val="solid"/>
              <a:headEnd type="none" w="sm" len="sm"/>
              <a:tailEnd type="none" w="sm" len="sm"/>
            </a:ln>
          </p:spPr>
        </p:sp>
      </p:grpSp>
      <p:sp>
        <p:nvSpPr>
          <p:cNvPr id="26" name="TextBox 26"/>
          <p:cNvSpPr txBox="1"/>
          <p:nvPr/>
        </p:nvSpPr>
        <p:spPr>
          <a:xfrm>
            <a:off x="6282107" y="5197831"/>
            <a:ext cx="4578295" cy="1811655"/>
          </a:xfrm>
          <a:prstGeom prst="rect">
            <a:avLst/>
          </a:prstGeom>
        </p:spPr>
        <p:txBody>
          <a:bodyPr lIns="0" tIns="0" rIns="0" bIns="0" rtlCol="0" anchor="t">
            <a:spAutoFit/>
          </a:bodyPr>
          <a:lstStyle/>
          <a:p>
            <a:pPr algn="ctr">
              <a:lnSpc>
                <a:spcPts val="4800"/>
              </a:lnSpc>
            </a:pPr>
            <a:r>
              <a:rPr lang="en-US" sz="3200">
                <a:solidFill>
                  <a:srgbClr val="FFFFFF"/>
                </a:solidFill>
                <a:latin typeface="Inter"/>
              </a:rPr>
              <a:t>New methods using AI and Machine Learning can provide help</a:t>
            </a:r>
          </a:p>
        </p:txBody>
      </p:sp>
      <p:pic>
        <p:nvPicPr>
          <p:cNvPr id="27" name="Picture 27"/>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9396949" y="-3749192"/>
            <a:ext cx="12386919" cy="12386919"/>
          </a:xfrm>
          <a:prstGeom prst="rect">
            <a:avLst/>
          </a:prstGeom>
        </p:spPr>
      </p:pic>
      <p:grpSp>
        <p:nvGrpSpPr>
          <p:cNvPr id="28" name="Group 28"/>
          <p:cNvGrpSpPr/>
          <p:nvPr/>
        </p:nvGrpSpPr>
        <p:grpSpPr>
          <a:xfrm>
            <a:off x="11636270" y="-1509871"/>
            <a:ext cx="7908277" cy="7908277"/>
            <a:chOff x="0" y="0"/>
            <a:chExt cx="812800" cy="812800"/>
          </a:xfrm>
        </p:grpSpPr>
        <p:sp>
          <p:nvSpPr>
            <p:cNvPr id="29" name="Freeform 29"/>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62E52"/>
            </a:solidFill>
            <a:ln w="76200">
              <a:solidFill>
                <a:srgbClr val="13B8FF"/>
              </a:solidFill>
            </a:ln>
          </p:spPr>
        </p:sp>
        <p:sp>
          <p:nvSpPr>
            <p:cNvPr id="30" name="TextBox 3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31" name="Group 31"/>
          <p:cNvGrpSpPr/>
          <p:nvPr/>
        </p:nvGrpSpPr>
        <p:grpSpPr>
          <a:xfrm>
            <a:off x="1028700" y="3021956"/>
            <a:ext cx="4747614" cy="1847907"/>
            <a:chOff x="0" y="0"/>
            <a:chExt cx="6330152" cy="2463876"/>
          </a:xfrm>
        </p:grpSpPr>
        <p:grpSp>
          <p:nvGrpSpPr>
            <p:cNvPr id="32" name="Group 32"/>
            <p:cNvGrpSpPr/>
            <p:nvPr/>
          </p:nvGrpSpPr>
          <p:grpSpPr>
            <a:xfrm>
              <a:off x="0" y="0"/>
              <a:ext cx="6330152" cy="2463876"/>
              <a:chOff x="0" y="0"/>
              <a:chExt cx="1381590" cy="537754"/>
            </a:xfrm>
          </p:grpSpPr>
          <p:sp>
            <p:nvSpPr>
              <p:cNvPr id="33" name="Freeform 33"/>
              <p:cNvSpPr/>
              <p:nvPr/>
            </p:nvSpPr>
            <p:spPr>
              <a:xfrm>
                <a:off x="0" y="0"/>
                <a:ext cx="1381590" cy="537754"/>
              </a:xfrm>
              <a:custGeom>
                <a:avLst/>
                <a:gdLst/>
                <a:ahLst/>
                <a:cxnLst/>
                <a:rect l="l" t="t" r="r" b="b"/>
                <a:pathLst>
                  <a:path w="1381590" h="537754">
                    <a:moveTo>
                      <a:pt x="0" y="0"/>
                    </a:moveTo>
                    <a:lnTo>
                      <a:pt x="1381590" y="0"/>
                    </a:lnTo>
                    <a:lnTo>
                      <a:pt x="1381590" y="537754"/>
                    </a:lnTo>
                    <a:lnTo>
                      <a:pt x="0" y="537754"/>
                    </a:lnTo>
                    <a:close/>
                  </a:path>
                </a:pathLst>
              </a:custGeom>
              <a:solidFill>
                <a:srgbClr val="13B8FF">
                  <a:alpha val="29804"/>
                </a:srgbClr>
              </a:solidFill>
            </p:spPr>
          </p:sp>
          <p:sp>
            <p:nvSpPr>
              <p:cNvPr id="34" name="TextBox 34"/>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35" name="AutoShape 35"/>
            <p:cNvSpPr/>
            <p:nvPr/>
          </p:nvSpPr>
          <p:spPr>
            <a:xfrm rot="-5400000">
              <a:off x="-1181138" y="1181138"/>
              <a:ext cx="2463876" cy="0"/>
            </a:xfrm>
            <a:prstGeom prst="line">
              <a:avLst/>
            </a:prstGeom>
            <a:ln w="101600" cap="flat">
              <a:solidFill>
                <a:srgbClr val="59CDFF"/>
              </a:solidFill>
              <a:prstDash val="solid"/>
              <a:headEnd type="none" w="sm" len="sm"/>
              <a:tailEnd type="none" w="sm" len="sm"/>
            </a:ln>
          </p:spPr>
        </p:sp>
      </p:grpSp>
      <p:pic>
        <p:nvPicPr>
          <p:cNvPr id="36" name="Picture 36"/>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3164813" y="386867"/>
            <a:ext cx="4482995" cy="4482995"/>
          </a:xfrm>
          <a:prstGeom prst="rect">
            <a:avLst/>
          </a:prstGeom>
        </p:spPr>
      </p:pic>
      <p:sp>
        <p:nvSpPr>
          <p:cNvPr id="37" name="TextBox 37"/>
          <p:cNvSpPr txBox="1"/>
          <p:nvPr/>
        </p:nvSpPr>
        <p:spPr>
          <a:xfrm>
            <a:off x="1028700" y="590386"/>
            <a:ext cx="7928793" cy="2258949"/>
          </a:xfrm>
          <a:prstGeom prst="rect">
            <a:avLst/>
          </a:prstGeom>
        </p:spPr>
        <p:txBody>
          <a:bodyPr lIns="0" tIns="0" rIns="0" bIns="0" rtlCol="0" anchor="t">
            <a:spAutoFit/>
          </a:bodyPr>
          <a:lstStyle/>
          <a:p>
            <a:pPr>
              <a:lnSpc>
                <a:spcPts val="8928"/>
              </a:lnSpc>
            </a:pPr>
            <a:r>
              <a:rPr lang="en-US" sz="7200">
                <a:solidFill>
                  <a:srgbClr val="FFFFFF"/>
                </a:solidFill>
                <a:latin typeface="Russo One Bold"/>
              </a:rPr>
              <a:t>Acceptance, Growth &amp; Trends</a:t>
            </a:r>
          </a:p>
        </p:txBody>
      </p:sp>
      <p:sp>
        <p:nvSpPr>
          <p:cNvPr id="38" name="TextBox 38"/>
          <p:cNvSpPr txBox="1"/>
          <p:nvPr/>
        </p:nvSpPr>
        <p:spPr>
          <a:xfrm>
            <a:off x="1468096" y="3292494"/>
            <a:ext cx="3868823" cy="1202055"/>
          </a:xfrm>
          <a:prstGeom prst="rect">
            <a:avLst/>
          </a:prstGeom>
        </p:spPr>
        <p:txBody>
          <a:bodyPr lIns="0" tIns="0" rIns="0" bIns="0" rtlCol="0" anchor="t">
            <a:spAutoFit/>
          </a:bodyPr>
          <a:lstStyle/>
          <a:p>
            <a:pPr algn="ctr">
              <a:lnSpc>
                <a:spcPts val="4800"/>
              </a:lnSpc>
            </a:pPr>
            <a:r>
              <a:rPr lang="en-US" sz="3200">
                <a:solidFill>
                  <a:srgbClr val="FFFFFF"/>
                </a:solidFill>
                <a:latin typeface="Inter"/>
              </a:rPr>
              <a:t>Better Networks are needed </a:t>
            </a:r>
          </a:p>
        </p:txBody>
      </p:sp>
      <p:sp>
        <p:nvSpPr>
          <p:cNvPr id="39" name="TextBox 39"/>
          <p:cNvSpPr txBox="1"/>
          <p:nvPr/>
        </p:nvSpPr>
        <p:spPr>
          <a:xfrm>
            <a:off x="6560134" y="2987694"/>
            <a:ext cx="3868823" cy="1811655"/>
          </a:xfrm>
          <a:prstGeom prst="rect">
            <a:avLst/>
          </a:prstGeom>
        </p:spPr>
        <p:txBody>
          <a:bodyPr lIns="0" tIns="0" rIns="0" bIns="0" rtlCol="0" anchor="t">
            <a:spAutoFit/>
          </a:bodyPr>
          <a:lstStyle/>
          <a:p>
            <a:pPr algn="ctr">
              <a:lnSpc>
                <a:spcPts val="4800"/>
              </a:lnSpc>
            </a:pPr>
            <a:r>
              <a:rPr lang="en-US" sz="3200">
                <a:solidFill>
                  <a:srgbClr val="FFFFFF"/>
                </a:solidFill>
                <a:latin typeface="Inter"/>
              </a:rPr>
              <a:t>5G is providing a way to increase traffic</a:t>
            </a:r>
          </a:p>
        </p:txBody>
      </p:sp>
      <p:sp>
        <p:nvSpPr>
          <p:cNvPr id="40" name="TextBox 40"/>
          <p:cNvSpPr txBox="1"/>
          <p:nvPr/>
        </p:nvSpPr>
        <p:spPr>
          <a:xfrm>
            <a:off x="1103554" y="5197831"/>
            <a:ext cx="4597907" cy="1811655"/>
          </a:xfrm>
          <a:prstGeom prst="rect">
            <a:avLst/>
          </a:prstGeom>
        </p:spPr>
        <p:txBody>
          <a:bodyPr lIns="0" tIns="0" rIns="0" bIns="0" rtlCol="0" anchor="t">
            <a:spAutoFit/>
          </a:bodyPr>
          <a:lstStyle/>
          <a:p>
            <a:pPr algn="ctr">
              <a:lnSpc>
                <a:spcPts val="4800"/>
              </a:lnSpc>
            </a:pPr>
            <a:r>
              <a:rPr lang="en-US" sz="3200">
                <a:solidFill>
                  <a:srgbClr val="FFFFFF"/>
                </a:solidFill>
                <a:latin typeface="Inter"/>
              </a:rPr>
              <a:t>Increased Storage &amp; ways to determine what is stored</a:t>
            </a:r>
          </a:p>
        </p:txBody>
      </p:sp>
      <p:sp>
        <p:nvSpPr>
          <p:cNvPr id="41" name="TextBox 41"/>
          <p:cNvSpPr txBox="1"/>
          <p:nvPr/>
        </p:nvSpPr>
        <p:spPr>
          <a:xfrm>
            <a:off x="3991731" y="7680932"/>
            <a:ext cx="3868823" cy="1202055"/>
          </a:xfrm>
          <a:prstGeom prst="rect">
            <a:avLst/>
          </a:prstGeom>
        </p:spPr>
        <p:txBody>
          <a:bodyPr lIns="0" tIns="0" rIns="0" bIns="0" rtlCol="0" anchor="t">
            <a:spAutoFit/>
          </a:bodyPr>
          <a:lstStyle/>
          <a:p>
            <a:pPr algn="l">
              <a:lnSpc>
                <a:spcPts val="4800"/>
              </a:lnSpc>
            </a:pPr>
            <a:r>
              <a:rPr lang="en-US" sz="3200">
                <a:solidFill>
                  <a:srgbClr val="FFFFFF"/>
                </a:solidFill>
                <a:latin typeface="Inter"/>
              </a:rPr>
              <a:t>Growth expected of $35 trillion by 2040</a:t>
            </a:r>
          </a:p>
        </p:txBody>
      </p:sp>
      <p:pic>
        <p:nvPicPr>
          <p:cNvPr id="42" name="Slide 8">
            <a:hlinkClick r:id="" action="ppaction://media"/>
            <a:extLst>
              <a:ext uri="{FF2B5EF4-FFF2-40B4-BE49-F238E27FC236}">
                <a16:creationId xmlns:a16="http://schemas.microsoft.com/office/drawing/2014/main" id="{2A45D984-88A9-E8CA-2CF0-BFB3390CB2AF}"/>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7343008" y="9472098"/>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750" advClick="0" advTm="41000">
        <p:push dir="u"/>
      </p:transition>
    </mc:Choice>
    <mc:Fallback>
      <p:transition spd="slow" advClick="0" advTm="41000">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0777" fill="hold"/>
                                        <p:tgtEl>
                                          <p:spTgt spid="4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4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5"/>
          <a:srcRect t="7812" b="7812"/>
          <a:stretch>
            <a:fillRect/>
          </a:stretch>
        </p:blipFill>
        <p:spPr>
          <a:xfrm>
            <a:off x="0" y="0"/>
            <a:ext cx="18288000" cy="10287000"/>
          </a:xfrm>
          <a:prstGeom prst="rect">
            <a:avLst/>
          </a:prstGeom>
        </p:spPr>
      </p:pic>
      <p:grpSp>
        <p:nvGrpSpPr>
          <p:cNvPr id="3" name="Group 3"/>
          <p:cNvGrpSpPr/>
          <p:nvPr/>
        </p:nvGrpSpPr>
        <p:grpSpPr>
          <a:xfrm>
            <a:off x="0" y="0"/>
            <a:ext cx="18288000" cy="10287000"/>
            <a:chOff x="0" y="0"/>
            <a:chExt cx="4816593" cy="2709333"/>
          </a:xfrm>
        </p:grpSpPr>
        <p:sp>
          <p:nvSpPr>
            <p:cNvPr id="4" name="Freeform 4"/>
            <p:cNvSpPr/>
            <p:nvPr/>
          </p:nvSpPr>
          <p:spPr>
            <a:xfrm>
              <a:off x="0" y="0"/>
              <a:ext cx="4816592" cy="2709333"/>
            </a:xfrm>
            <a:custGeom>
              <a:avLst/>
              <a:gdLst/>
              <a:ahLst/>
              <a:cxnLst/>
              <a:rect l="l" t="t" r="r" b="b"/>
              <a:pathLst>
                <a:path w="4816592" h="2709333">
                  <a:moveTo>
                    <a:pt x="0" y="0"/>
                  </a:moveTo>
                  <a:lnTo>
                    <a:pt x="4816592" y="0"/>
                  </a:lnTo>
                  <a:lnTo>
                    <a:pt x="4816592" y="2709333"/>
                  </a:lnTo>
                  <a:lnTo>
                    <a:pt x="0" y="2709333"/>
                  </a:lnTo>
                  <a:close/>
                </a:path>
              </a:pathLst>
            </a:custGeom>
            <a:solidFill>
              <a:srgbClr val="001E44">
                <a:alpha val="60000"/>
              </a:srgbClr>
            </a:solidFill>
          </p:spPr>
        </p:sp>
        <p:sp>
          <p:nvSpPr>
            <p:cNvPr id="5" name="TextBox 5"/>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340051" y="0"/>
            <a:ext cx="7091801" cy="7091801"/>
            <a:chOff x="0" y="0"/>
            <a:chExt cx="9455735" cy="9455735"/>
          </a:xfrm>
        </p:grpSpPr>
        <p:pic>
          <p:nvPicPr>
            <p:cNvPr id="7" name="Picture 7"/>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0"/>
              <a:ext cx="9455735" cy="9455735"/>
            </a:xfrm>
            <a:prstGeom prst="rect">
              <a:avLst/>
            </a:prstGeom>
          </p:spPr>
        </p:pic>
        <p:grpSp>
          <p:nvGrpSpPr>
            <p:cNvPr id="8" name="Group 8"/>
            <p:cNvGrpSpPr/>
            <p:nvPr/>
          </p:nvGrpSpPr>
          <p:grpSpPr>
            <a:xfrm>
              <a:off x="1709418" y="1709418"/>
              <a:ext cx="6036898" cy="6036898"/>
              <a:chOff x="0" y="0"/>
              <a:chExt cx="812800" cy="812800"/>
            </a:xfrm>
          </p:grpSpPr>
          <p:sp>
            <p:nvSpPr>
              <p:cNvPr id="9" name="Freeform 9"/>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62E52"/>
              </a:solidFill>
              <a:ln w="76200">
                <a:solidFill>
                  <a:srgbClr val="13B8FF"/>
                </a:solidFill>
              </a:ln>
            </p:spPr>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280"/>
                  </a:lnSpc>
                </a:pPr>
                <a:endParaRPr/>
              </a:p>
            </p:txBody>
          </p:sp>
        </p:grpSp>
        <p:pic>
          <p:nvPicPr>
            <p:cNvPr id="11" name="Picture 11"/>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2144392" y="3290809"/>
              <a:ext cx="5166950" cy="2874116"/>
            </a:xfrm>
            <a:prstGeom prst="rect">
              <a:avLst/>
            </a:prstGeom>
          </p:spPr>
        </p:pic>
      </p:grpSp>
      <p:grpSp>
        <p:nvGrpSpPr>
          <p:cNvPr id="12" name="Group 12"/>
          <p:cNvGrpSpPr/>
          <p:nvPr/>
        </p:nvGrpSpPr>
        <p:grpSpPr>
          <a:xfrm>
            <a:off x="8286348" y="1644032"/>
            <a:ext cx="6389093" cy="1818629"/>
            <a:chOff x="0" y="0"/>
            <a:chExt cx="8518791" cy="2424839"/>
          </a:xfrm>
        </p:grpSpPr>
        <p:sp>
          <p:nvSpPr>
            <p:cNvPr id="13" name="TextBox 13"/>
            <p:cNvSpPr txBox="1"/>
            <p:nvPr/>
          </p:nvSpPr>
          <p:spPr>
            <a:xfrm>
              <a:off x="281696" y="-104775"/>
              <a:ext cx="8237095" cy="755015"/>
            </a:xfrm>
            <a:prstGeom prst="rect">
              <a:avLst/>
            </a:prstGeom>
          </p:spPr>
          <p:txBody>
            <a:bodyPr lIns="0" tIns="0" rIns="0" bIns="0" rtlCol="0" anchor="t">
              <a:spAutoFit/>
            </a:bodyPr>
            <a:lstStyle/>
            <a:p>
              <a:pPr marL="0" lvl="1" indent="0" algn="l">
                <a:lnSpc>
                  <a:spcPts val="4800"/>
                </a:lnSpc>
                <a:spcBef>
                  <a:spcPct val="0"/>
                </a:spcBef>
              </a:pPr>
              <a:r>
                <a:rPr lang="en-US" sz="3200">
                  <a:solidFill>
                    <a:srgbClr val="FFFFFF"/>
                  </a:solidFill>
                  <a:latin typeface="Russo One Bold"/>
                </a:rPr>
                <a:t>Devices</a:t>
              </a:r>
            </a:p>
          </p:txBody>
        </p:sp>
        <p:sp>
          <p:nvSpPr>
            <p:cNvPr id="14" name="TextBox 14"/>
            <p:cNvSpPr txBox="1"/>
            <p:nvPr/>
          </p:nvSpPr>
          <p:spPr>
            <a:xfrm>
              <a:off x="0" y="1185318"/>
              <a:ext cx="8518791" cy="1239521"/>
            </a:xfrm>
            <a:prstGeom prst="rect">
              <a:avLst/>
            </a:prstGeom>
          </p:spPr>
          <p:txBody>
            <a:bodyPr lIns="0" tIns="0" rIns="0" bIns="0" rtlCol="0" anchor="t">
              <a:spAutoFit/>
            </a:bodyPr>
            <a:lstStyle/>
            <a:p>
              <a:pPr algn="l">
                <a:lnSpc>
                  <a:spcPts val="3899"/>
                </a:lnSpc>
              </a:pPr>
              <a:r>
                <a:rPr lang="en-US" sz="2599">
                  <a:solidFill>
                    <a:srgbClr val="FFFFFF"/>
                  </a:solidFill>
                  <a:latin typeface="Inter"/>
                </a:rPr>
                <a:t>Protections can't be built in due to small form factor of most devices.</a:t>
              </a:r>
            </a:p>
          </p:txBody>
        </p:sp>
      </p:grpSp>
      <p:grpSp>
        <p:nvGrpSpPr>
          <p:cNvPr id="15" name="Group 15"/>
          <p:cNvGrpSpPr/>
          <p:nvPr/>
        </p:nvGrpSpPr>
        <p:grpSpPr>
          <a:xfrm>
            <a:off x="8286348" y="3950385"/>
            <a:ext cx="6389093" cy="2386318"/>
            <a:chOff x="0" y="0"/>
            <a:chExt cx="8518791" cy="3181758"/>
          </a:xfrm>
        </p:grpSpPr>
        <p:sp>
          <p:nvSpPr>
            <p:cNvPr id="16" name="TextBox 16"/>
            <p:cNvSpPr txBox="1"/>
            <p:nvPr/>
          </p:nvSpPr>
          <p:spPr>
            <a:xfrm>
              <a:off x="281696" y="-104775"/>
              <a:ext cx="8237095" cy="755015"/>
            </a:xfrm>
            <a:prstGeom prst="rect">
              <a:avLst/>
            </a:prstGeom>
          </p:spPr>
          <p:txBody>
            <a:bodyPr lIns="0" tIns="0" rIns="0" bIns="0" rtlCol="0" anchor="t">
              <a:spAutoFit/>
            </a:bodyPr>
            <a:lstStyle/>
            <a:p>
              <a:pPr marL="0" lvl="1" indent="0" algn="l">
                <a:lnSpc>
                  <a:spcPts val="4800"/>
                </a:lnSpc>
                <a:spcBef>
                  <a:spcPct val="0"/>
                </a:spcBef>
              </a:pPr>
              <a:r>
                <a:rPr lang="en-US" sz="3200">
                  <a:solidFill>
                    <a:srgbClr val="FFFFFF"/>
                  </a:solidFill>
                  <a:latin typeface="Russo One Bold"/>
                </a:rPr>
                <a:t>Storage</a:t>
              </a:r>
            </a:p>
          </p:txBody>
        </p:sp>
        <p:sp>
          <p:nvSpPr>
            <p:cNvPr id="17" name="TextBox 17"/>
            <p:cNvSpPr txBox="1"/>
            <p:nvPr/>
          </p:nvSpPr>
          <p:spPr>
            <a:xfrm>
              <a:off x="0" y="1175793"/>
              <a:ext cx="8518791" cy="2005965"/>
            </a:xfrm>
            <a:prstGeom prst="rect">
              <a:avLst/>
            </a:prstGeom>
          </p:spPr>
          <p:txBody>
            <a:bodyPr lIns="0" tIns="0" rIns="0" bIns="0" rtlCol="0" anchor="t">
              <a:spAutoFit/>
            </a:bodyPr>
            <a:lstStyle/>
            <a:p>
              <a:pPr algn="l">
                <a:lnSpc>
                  <a:spcPts val="4050"/>
                </a:lnSpc>
              </a:pPr>
              <a:r>
                <a:rPr lang="en-US" sz="2700">
                  <a:solidFill>
                    <a:srgbClr val="FFFFFF"/>
                  </a:solidFill>
                  <a:latin typeface="Inter"/>
                </a:rPr>
                <a:t>Decentralization can allow breaches and illegal dissemination of private information.</a:t>
              </a:r>
            </a:p>
          </p:txBody>
        </p:sp>
      </p:grpSp>
      <p:grpSp>
        <p:nvGrpSpPr>
          <p:cNvPr id="18" name="Group 18"/>
          <p:cNvGrpSpPr/>
          <p:nvPr/>
        </p:nvGrpSpPr>
        <p:grpSpPr>
          <a:xfrm>
            <a:off x="8286348" y="6719177"/>
            <a:ext cx="6389093" cy="1950549"/>
            <a:chOff x="0" y="-104775"/>
            <a:chExt cx="8518791" cy="2600733"/>
          </a:xfrm>
        </p:grpSpPr>
        <p:sp>
          <p:nvSpPr>
            <p:cNvPr id="19" name="TextBox 19"/>
            <p:cNvSpPr txBox="1"/>
            <p:nvPr/>
          </p:nvSpPr>
          <p:spPr>
            <a:xfrm>
              <a:off x="281696" y="-104775"/>
              <a:ext cx="8237095" cy="767647"/>
            </a:xfrm>
            <a:prstGeom prst="rect">
              <a:avLst/>
            </a:prstGeom>
          </p:spPr>
          <p:txBody>
            <a:bodyPr lIns="0" tIns="0" rIns="0" bIns="0" rtlCol="0" anchor="t">
              <a:spAutoFit/>
            </a:bodyPr>
            <a:lstStyle/>
            <a:p>
              <a:pPr marL="0" lvl="1" indent="0" algn="l">
                <a:lnSpc>
                  <a:spcPts val="4800"/>
                </a:lnSpc>
                <a:spcBef>
                  <a:spcPct val="0"/>
                </a:spcBef>
              </a:pPr>
              <a:r>
                <a:rPr lang="en-US" sz="3200" dirty="0">
                  <a:solidFill>
                    <a:srgbClr val="FFFFFF"/>
                  </a:solidFill>
                  <a:latin typeface="Russo One Bold"/>
                </a:rPr>
                <a:t>Ownership</a:t>
              </a:r>
            </a:p>
          </p:txBody>
        </p:sp>
        <p:sp>
          <p:nvSpPr>
            <p:cNvPr id="20" name="TextBox 20"/>
            <p:cNvSpPr txBox="1"/>
            <p:nvPr/>
          </p:nvSpPr>
          <p:spPr>
            <a:xfrm>
              <a:off x="0" y="1175793"/>
              <a:ext cx="8518791" cy="1320165"/>
            </a:xfrm>
            <a:prstGeom prst="rect">
              <a:avLst/>
            </a:prstGeom>
          </p:spPr>
          <p:txBody>
            <a:bodyPr lIns="0" tIns="0" rIns="0" bIns="0" rtlCol="0" anchor="t">
              <a:spAutoFit/>
            </a:bodyPr>
            <a:lstStyle/>
            <a:p>
              <a:pPr algn="l">
                <a:lnSpc>
                  <a:spcPts val="4050"/>
                </a:lnSpc>
              </a:pPr>
              <a:r>
                <a:rPr lang="en-US" sz="2700">
                  <a:solidFill>
                    <a:srgbClr val="FFFFFF"/>
                  </a:solidFill>
                  <a:latin typeface="Inter"/>
                </a:rPr>
                <a:t>Annoymous data ownership is still in contention even with regulation.</a:t>
              </a:r>
            </a:p>
          </p:txBody>
        </p:sp>
      </p:grpSp>
      <p:sp>
        <p:nvSpPr>
          <p:cNvPr id="21" name="TextBox 21"/>
          <p:cNvSpPr txBox="1"/>
          <p:nvPr/>
        </p:nvSpPr>
        <p:spPr>
          <a:xfrm>
            <a:off x="1268243" y="6507932"/>
            <a:ext cx="6854117" cy="2258949"/>
          </a:xfrm>
          <a:prstGeom prst="rect">
            <a:avLst/>
          </a:prstGeom>
        </p:spPr>
        <p:txBody>
          <a:bodyPr lIns="0" tIns="0" rIns="0" bIns="0" rtlCol="0" anchor="t">
            <a:spAutoFit/>
          </a:bodyPr>
          <a:lstStyle/>
          <a:p>
            <a:pPr>
              <a:lnSpc>
                <a:spcPts val="8928"/>
              </a:lnSpc>
            </a:pPr>
            <a:r>
              <a:rPr lang="en-US" sz="7200">
                <a:solidFill>
                  <a:srgbClr val="FFFFFF"/>
                </a:solidFill>
                <a:latin typeface="Russo One Bold"/>
              </a:rPr>
              <a:t>Security Issues</a:t>
            </a:r>
          </a:p>
        </p:txBody>
      </p:sp>
      <p:pic>
        <p:nvPicPr>
          <p:cNvPr id="22" name="Slide 9">
            <a:hlinkClick r:id="" action="ppaction://media"/>
            <a:extLst>
              <a:ext uri="{FF2B5EF4-FFF2-40B4-BE49-F238E27FC236}">
                <a16:creationId xmlns:a16="http://schemas.microsoft.com/office/drawing/2014/main" id="{BE3D86E7-8869-3AFC-AE9F-366D484775CB}"/>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7373598" y="95631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750" advClick="0" advTm="38500">
        <p:push dir="u"/>
      </p:transition>
    </mc:Choice>
    <mc:Fallback>
      <p:transition spd="slow" advClick="0" advTm="38500">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7982" fill="hold"/>
                                        <p:tgtEl>
                                          <p:spTgt spid="2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2"/>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78</TotalTime>
  <Words>2113</Words>
  <Application>Microsoft Office PowerPoint</Application>
  <PresentationFormat>Custom</PresentationFormat>
  <Paragraphs>152</Paragraphs>
  <Slides>12</Slides>
  <Notes>11</Notes>
  <HiddenSlides>0</HiddenSlides>
  <MMClips>11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12</vt:i4>
      </vt:variant>
    </vt:vector>
  </HeadingPairs>
  <TitlesOfParts>
    <vt:vector size="20" baseType="lpstr">
      <vt:lpstr>Calibri</vt:lpstr>
      <vt:lpstr>Canva Sans Bold</vt:lpstr>
      <vt:lpstr>Russo One Bold</vt:lpstr>
      <vt:lpstr>Inter</vt:lpstr>
      <vt:lpstr>Canva Sans</vt:lpstr>
      <vt:lpstr>Arial</vt:lpstr>
      <vt:lpstr>Russo One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Final Presentation M.Gentile</dc:title>
  <dc:creator>Mike Gentile</dc:creator>
  <cp:lastModifiedBy>Michael C Gentile</cp:lastModifiedBy>
  <cp:revision>4</cp:revision>
  <dcterms:created xsi:type="dcterms:W3CDTF">2006-08-16T00:00:00Z</dcterms:created>
  <dcterms:modified xsi:type="dcterms:W3CDTF">2022-12-16T19:57:21Z</dcterms:modified>
  <dc:identifier>DAFU3FKPV7M</dc:identifier>
</cp:coreProperties>
</file>